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1.mov" ContentType="video/unknown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6" name="Shape 16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BLANK">
    <p:bg>
      <p:bgPr>
        <a:solidFill>
          <a:srgbClr val="CCDB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0;p1"/>
          <p:cNvSpPr/>
          <p:nvPr/>
        </p:nvSpPr>
        <p:spPr>
          <a:xfrm>
            <a:off x="-1" y="990503"/>
            <a:ext cx="9143102" cy="586620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" name="Google Shape;11;p1"/>
          <p:cNvSpPr/>
          <p:nvPr/>
        </p:nvSpPr>
        <p:spPr>
          <a:xfrm>
            <a:off x="-1" y="434"/>
            <a:ext cx="9143102" cy="1044302"/>
          </a:xfrm>
          <a:prstGeom prst="rect">
            <a:avLst/>
          </a:prstGeom>
          <a:solidFill>
            <a:srgbClr val="0047B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" name="Google Shape;12;p1"/>
          <p:cNvSpPr/>
          <p:nvPr/>
        </p:nvSpPr>
        <p:spPr>
          <a:xfrm flipV="1">
            <a:off x="1676301" y="-82"/>
            <a:ext cx="301" cy="838202"/>
          </a:xfrm>
          <a:prstGeom prst="line">
            <a:avLst/>
          </a:prstGeom>
          <a:ln w="115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9" name="Foliennummer"/>
          <p:cNvSpPr txBox="1"/>
          <p:nvPr>
            <p:ph type="sldNum" sz="quarter" idx="2"/>
          </p:nvPr>
        </p:nvSpPr>
        <p:spPr>
          <a:xfrm>
            <a:off x="961865" y="679203"/>
            <a:ext cx="300469" cy="287384"/>
          </a:xfrm>
          <a:prstGeom prst="rect">
            <a:avLst/>
          </a:prstGeom>
        </p:spPr>
        <p:txBody>
          <a:bodyPr lIns="44999" tIns="44999" rIns="44999" bIns="44999" anchor="t"/>
          <a:lstStyle>
            <a:lvl1pPr algn="l">
              <a:defRPr sz="1400"/>
            </a:lvl1pPr>
          </a:lstStyle>
          <a:p>
            <a:pPr/>
            <a:fld id="{86CB4B4D-7CA3-9044-876B-883B54F8677D}" type="slidenum"/>
          </a:p>
        </p:txBody>
      </p:sp>
      <p:sp>
        <p:nvSpPr>
          <p:cNvPr id="20" name="Google Shape;14;p1"/>
          <p:cNvSpPr txBox="1"/>
          <p:nvPr/>
        </p:nvSpPr>
        <p:spPr>
          <a:xfrm>
            <a:off x="114548" y="679200"/>
            <a:ext cx="952501" cy="213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r>
              <a:t>2019/10/17 | </a:t>
            </a:r>
          </a:p>
        </p:txBody>
      </p:sp>
      <p:sp>
        <p:nvSpPr>
          <p:cNvPr id="21" name="Google Shape;15;p1"/>
          <p:cNvSpPr txBox="1"/>
          <p:nvPr/>
        </p:nvSpPr>
        <p:spPr>
          <a:xfrm>
            <a:off x="117820" y="101445"/>
            <a:ext cx="1368601" cy="213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r>
              <a:t>Tim Adler</a:t>
            </a:r>
          </a:p>
        </p:txBody>
      </p:sp>
      <p:sp>
        <p:nvSpPr>
          <p:cNvPr id="22" name="Google Shape;16;p1"/>
          <p:cNvSpPr txBox="1"/>
          <p:nvPr/>
        </p:nvSpPr>
        <p:spPr>
          <a:xfrm>
            <a:off x="121074" y="313050"/>
            <a:ext cx="1528801" cy="340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r>
              <a:t>Computer Assisted Medical Interventions</a:t>
            </a:r>
          </a:p>
        </p:txBody>
      </p:sp>
      <p:pic>
        <p:nvPicPr>
          <p:cNvPr id="23" name="Google Shape;18;p1" descr="Google Shape;18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03317" y="57035"/>
            <a:ext cx="1618714" cy="883836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Titeltext"/>
          <p:cNvSpPr txBox="1"/>
          <p:nvPr>
            <p:ph type="title"/>
          </p:nvPr>
        </p:nvSpPr>
        <p:spPr>
          <a:xfrm>
            <a:off x="1676187" y="300799"/>
            <a:ext cx="5415901" cy="3963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Titeltext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67;p12"/>
          <p:cNvSpPr/>
          <p:nvPr/>
        </p:nvSpPr>
        <p:spPr>
          <a:xfrm>
            <a:off x="0" y="0"/>
            <a:ext cx="9144000" cy="5805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400">
                <a:latin typeface="Times"/>
                <a:ea typeface="Times"/>
                <a:cs typeface="Times"/>
                <a:sym typeface="Times"/>
              </a:defRPr>
            </a:pPr>
          </a:p>
        </p:txBody>
      </p:sp>
      <p:sp>
        <p:nvSpPr>
          <p:cNvPr id="147" name="Google Shape;68;p12"/>
          <p:cNvSpPr/>
          <p:nvPr/>
        </p:nvSpPr>
        <p:spPr>
          <a:xfrm flipV="1">
            <a:off x="1601469" y="4600575"/>
            <a:ext cx="1" cy="838200"/>
          </a:xfrm>
          <a:prstGeom prst="line">
            <a:avLst/>
          </a:prstGeom>
          <a:ln w="11425">
            <a:solidFill>
              <a:srgbClr val="1F497D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48" name="Google Shape;69;p12"/>
          <p:cNvSpPr/>
          <p:nvPr/>
        </p:nvSpPr>
        <p:spPr>
          <a:xfrm flipV="1">
            <a:off x="1601469" y="0"/>
            <a:ext cx="1" cy="838200"/>
          </a:xfrm>
          <a:prstGeom prst="line">
            <a:avLst/>
          </a:prstGeom>
          <a:ln w="11425">
            <a:solidFill>
              <a:srgbClr val="1F497D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49" name="Google Shape;70;p12" descr="Google Shape;70;p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65800" y="5956313"/>
            <a:ext cx="3127378" cy="881765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Titeltext"/>
          <p:cNvSpPr txBox="1"/>
          <p:nvPr>
            <p:ph type="title"/>
          </p:nvPr>
        </p:nvSpPr>
        <p:spPr>
          <a:xfrm>
            <a:off x="1568450" y="1781175"/>
            <a:ext cx="6366001" cy="26385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lnSpc>
                <a:spcPct val="143750"/>
              </a:lnSpc>
              <a:defRPr sz="3200"/>
            </a:lvl1pPr>
          </a:lstStyle>
          <a:p>
            <a:pPr/>
            <a:r>
              <a:t>Titeltext</a:t>
            </a:r>
          </a:p>
        </p:txBody>
      </p:sp>
      <p:sp>
        <p:nvSpPr>
          <p:cNvPr id="151" name="Textebene 1…"/>
          <p:cNvSpPr txBox="1"/>
          <p:nvPr>
            <p:ph type="body" sz="quarter" idx="1"/>
          </p:nvPr>
        </p:nvSpPr>
        <p:spPr>
          <a:xfrm>
            <a:off x="1600200" y="4572000"/>
            <a:ext cx="6400800" cy="533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200"/>
              </a:spcBef>
              <a:defRPr sz="1400">
                <a:solidFill>
                  <a:srgbClr val="1F497D"/>
                </a:solidFill>
              </a:defRPr>
            </a:lvl1pPr>
            <a:lvl2pPr>
              <a:spcBef>
                <a:spcPts val="200"/>
              </a:spcBef>
              <a:defRPr sz="1400">
                <a:solidFill>
                  <a:srgbClr val="1F497D"/>
                </a:solidFill>
              </a:defRPr>
            </a:lvl2pPr>
            <a:lvl3pPr>
              <a:spcBef>
                <a:spcPts val="200"/>
              </a:spcBef>
              <a:defRPr sz="1400">
                <a:solidFill>
                  <a:srgbClr val="1F497D"/>
                </a:solidFill>
              </a:defRPr>
            </a:lvl3pPr>
            <a:lvl4pPr>
              <a:spcBef>
                <a:spcPts val="200"/>
              </a:spcBef>
              <a:defRPr sz="1400">
                <a:solidFill>
                  <a:srgbClr val="1F497D"/>
                </a:solidFill>
              </a:defRPr>
            </a:lvl4pPr>
            <a:lvl5pPr>
              <a:spcBef>
                <a:spcPts val="200"/>
              </a:spcBef>
              <a:defRPr sz="1400">
                <a:solidFill>
                  <a:srgbClr val="1F497D"/>
                </a:solidFill>
              </a:defRPr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52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bg>
      <p:bgPr>
        <a:solidFill>
          <a:srgbClr val="CCDB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10;p1"/>
          <p:cNvSpPr/>
          <p:nvPr/>
        </p:nvSpPr>
        <p:spPr>
          <a:xfrm>
            <a:off x="-1" y="990503"/>
            <a:ext cx="9143102" cy="586620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" name="Google Shape;11;p1"/>
          <p:cNvSpPr/>
          <p:nvPr/>
        </p:nvSpPr>
        <p:spPr>
          <a:xfrm>
            <a:off x="-1" y="434"/>
            <a:ext cx="9143102" cy="1044302"/>
          </a:xfrm>
          <a:prstGeom prst="rect">
            <a:avLst/>
          </a:prstGeom>
          <a:solidFill>
            <a:srgbClr val="0047B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" name="Google Shape;12;p1"/>
          <p:cNvSpPr/>
          <p:nvPr/>
        </p:nvSpPr>
        <p:spPr>
          <a:xfrm flipV="1">
            <a:off x="1676301" y="-82"/>
            <a:ext cx="301" cy="838202"/>
          </a:xfrm>
          <a:prstGeom prst="line">
            <a:avLst/>
          </a:prstGeom>
          <a:ln w="115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" name="Foliennummer"/>
          <p:cNvSpPr txBox="1"/>
          <p:nvPr>
            <p:ph type="sldNum" sz="quarter" idx="2"/>
          </p:nvPr>
        </p:nvSpPr>
        <p:spPr>
          <a:xfrm>
            <a:off x="961865" y="679203"/>
            <a:ext cx="300469" cy="287384"/>
          </a:xfrm>
          <a:prstGeom prst="rect">
            <a:avLst/>
          </a:prstGeom>
        </p:spPr>
        <p:txBody>
          <a:bodyPr lIns="44999" tIns="44999" rIns="44999" bIns="44999" anchor="t"/>
          <a:lstStyle>
            <a:lvl1pPr algn="l">
              <a:defRPr sz="1400"/>
            </a:lvl1pPr>
          </a:lstStyle>
          <a:p>
            <a:pPr/>
            <a:fld id="{86CB4B4D-7CA3-9044-876B-883B54F8677D}" type="slidenum"/>
          </a:p>
        </p:txBody>
      </p:sp>
      <p:sp>
        <p:nvSpPr>
          <p:cNvPr id="35" name="Google Shape;14;p1"/>
          <p:cNvSpPr txBox="1"/>
          <p:nvPr/>
        </p:nvSpPr>
        <p:spPr>
          <a:xfrm>
            <a:off x="114548" y="679200"/>
            <a:ext cx="952501" cy="213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r>
              <a:t>2019/10/17 | </a:t>
            </a:r>
          </a:p>
        </p:txBody>
      </p:sp>
      <p:sp>
        <p:nvSpPr>
          <p:cNvPr id="36" name="Google Shape;15;p1"/>
          <p:cNvSpPr txBox="1"/>
          <p:nvPr/>
        </p:nvSpPr>
        <p:spPr>
          <a:xfrm>
            <a:off x="117820" y="101445"/>
            <a:ext cx="1368601" cy="213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r>
              <a:t>Tim Adler</a:t>
            </a:r>
          </a:p>
        </p:txBody>
      </p:sp>
      <p:sp>
        <p:nvSpPr>
          <p:cNvPr id="37" name="Google Shape;16;p1"/>
          <p:cNvSpPr txBox="1"/>
          <p:nvPr/>
        </p:nvSpPr>
        <p:spPr>
          <a:xfrm>
            <a:off x="121074" y="313050"/>
            <a:ext cx="1528801" cy="340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r>
              <a:t>Computer Assisted Medical Interventions</a:t>
            </a:r>
          </a:p>
        </p:txBody>
      </p:sp>
      <p:pic>
        <p:nvPicPr>
          <p:cNvPr id="38" name="Google Shape;18;p1" descr="Google Shape;18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03317" y="57035"/>
            <a:ext cx="1618714" cy="883836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Titeltext"/>
          <p:cNvSpPr txBox="1"/>
          <p:nvPr>
            <p:ph type="title"/>
          </p:nvPr>
        </p:nvSpPr>
        <p:spPr>
          <a:xfrm>
            <a:off x="1747136" y="300799"/>
            <a:ext cx="5415902" cy="3963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/>
          <a:p>
            <a:pPr/>
            <a:r>
              <a:t>Titeltext</a:t>
            </a:r>
          </a:p>
        </p:txBody>
      </p:sp>
      <p:sp>
        <p:nvSpPr>
          <p:cNvPr id="40" name="Textebene 1…"/>
          <p:cNvSpPr txBox="1"/>
          <p:nvPr>
            <p:ph type="body" idx="1"/>
          </p:nvPr>
        </p:nvSpPr>
        <p:spPr>
          <a:xfrm>
            <a:off x="1676187" y="1371466"/>
            <a:ext cx="7238101" cy="4952102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bg>
      <p:bgPr>
        <a:solidFill>
          <a:srgbClr val="CCDB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10;p1"/>
          <p:cNvSpPr/>
          <p:nvPr/>
        </p:nvSpPr>
        <p:spPr>
          <a:xfrm>
            <a:off x="-1" y="990503"/>
            <a:ext cx="9143102" cy="586620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" name="Google Shape;11;p1"/>
          <p:cNvSpPr/>
          <p:nvPr/>
        </p:nvSpPr>
        <p:spPr>
          <a:xfrm>
            <a:off x="-1" y="434"/>
            <a:ext cx="9143102" cy="1044302"/>
          </a:xfrm>
          <a:prstGeom prst="rect">
            <a:avLst/>
          </a:prstGeom>
          <a:solidFill>
            <a:srgbClr val="0047B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" name="Google Shape;12;p1"/>
          <p:cNvSpPr/>
          <p:nvPr/>
        </p:nvSpPr>
        <p:spPr>
          <a:xfrm flipV="1">
            <a:off x="1676301" y="-82"/>
            <a:ext cx="301" cy="838202"/>
          </a:xfrm>
          <a:prstGeom prst="line">
            <a:avLst/>
          </a:prstGeom>
          <a:ln w="115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0" name="Foliennummer"/>
          <p:cNvSpPr txBox="1"/>
          <p:nvPr>
            <p:ph type="sldNum" sz="quarter" idx="2"/>
          </p:nvPr>
        </p:nvSpPr>
        <p:spPr>
          <a:xfrm>
            <a:off x="961865" y="679203"/>
            <a:ext cx="300469" cy="287384"/>
          </a:xfrm>
          <a:prstGeom prst="rect">
            <a:avLst/>
          </a:prstGeom>
        </p:spPr>
        <p:txBody>
          <a:bodyPr lIns="44999" tIns="44999" rIns="44999" bIns="44999" anchor="t"/>
          <a:lstStyle>
            <a:lvl1pPr algn="l">
              <a:defRPr sz="1400"/>
            </a:lvl1pPr>
          </a:lstStyle>
          <a:p>
            <a:pPr/>
            <a:fld id="{86CB4B4D-7CA3-9044-876B-883B54F8677D}" type="slidenum"/>
          </a:p>
        </p:txBody>
      </p:sp>
      <p:sp>
        <p:nvSpPr>
          <p:cNvPr id="51" name="Google Shape;14;p1"/>
          <p:cNvSpPr txBox="1"/>
          <p:nvPr/>
        </p:nvSpPr>
        <p:spPr>
          <a:xfrm>
            <a:off x="114548" y="679200"/>
            <a:ext cx="952501" cy="213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r>
              <a:t>2019/10/17 | </a:t>
            </a:r>
          </a:p>
        </p:txBody>
      </p:sp>
      <p:sp>
        <p:nvSpPr>
          <p:cNvPr id="52" name="Google Shape;15;p1"/>
          <p:cNvSpPr txBox="1"/>
          <p:nvPr/>
        </p:nvSpPr>
        <p:spPr>
          <a:xfrm>
            <a:off x="117820" y="101445"/>
            <a:ext cx="1368601" cy="213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r>
              <a:t>Tim Adler</a:t>
            </a:r>
          </a:p>
        </p:txBody>
      </p:sp>
      <p:sp>
        <p:nvSpPr>
          <p:cNvPr id="53" name="Google Shape;16;p1"/>
          <p:cNvSpPr txBox="1"/>
          <p:nvPr/>
        </p:nvSpPr>
        <p:spPr>
          <a:xfrm>
            <a:off x="121074" y="313050"/>
            <a:ext cx="1528801" cy="340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r>
              <a:t>Computer Assisted Medical Interventions</a:t>
            </a:r>
          </a:p>
        </p:txBody>
      </p:sp>
      <p:pic>
        <p:nvPicPr>
          <p:cNvPr id="54" name="Google Shape;18;p1" descr="Google Shape;18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03317" y="57035"/>
            <a:ext cx="1618714" cy="883836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Google Shape;27;p4"/>
          <p:cNvSpPr/>
          <p:nvPr/>
        </p:nvSpPr>
        <p:spPr>
          <a:xfrm>
            <a:off x="86536" y="6396695"/>
            <a:ext cx="8969700" cy="302"/>
          </a:xfrm>
          <a:prstGeom prst="line">
            <a:avLst/>
          </a:prstGeom>
          <a:ln>
            <a:solidFill>
              <a:srgbClr val="0047B9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56" name="Google Shape;28;p4" descr="Google Shape;28;p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8950" y="6468969"/>
            <a:ext cx="365084" cy="281696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Titeltext"/>
          <p:cNvSpPr txBox="1"/>
          <p:nvPr>
            <p:ph type="title"/>
          </p:nvPr>
        </p:nvSpPr>
        <p:spPr>
          <a:xfrm>
            <a:off x="1676187" y="300799"/>
            <a:ext cx="5415901" cy="3963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Titeltext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31;p5"/>
          <p:cNvSpPr/>
          <p:nvPr/>
        </p:nvSpPr>
        <p:spPr>
          <a:xfrm>
            <a:off x="0" y="0"/>
            <a:ext cx="9144000" cy="5805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400">
                <a:latin typeface="Times"/>
                <a:ea typeface="Times"/>
                <a:cs typeface="Times"/>
                <a:sym typeface="Times"/>
              </a:defRPr>
            </a:pPr>
          </a:p>
        </p:txBody>
      </p:sp>
      <p:sp>
        <p:nvSpPr>
          <p:cNvPr id="65" name="Google Shape;32;p5"/>
          <p:cNvSpPr/>
          <p:nvPr/>
        </p:nvSpPr>
        <p:spPr>
          <a:xfrm flipV="1">
            <a:off x="1601469" y="4600575"/>
            <a:ext cx="1" cy="838200"/>
          </a:xfrm>
          <a:prstGeom prst="line">
            <a:avLst/>
          </a:prstGeom>
          <a:ln w="11425">
            <a:solidFill>
              <a:srgbClr val="1F497D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6" name="Google Shape;33;p5"/>
          <p:cNvSpPr/>
          <p:nvPr/>
        </p:nvSpPr>
        <p:spPr>
          <a:xfrm flipV="1">
            <a:off x="1601469" y="0"/>
            <a:ext cx="1" cy="838200"/>
          </a:xfrm>
          <a:prstGeom prst="line">
            <a:avLst/>
          </a:prstGeom>
          <a:ln w="11425">
            <a:solidFill>
              <a:srgbClr val="1F497D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67" name="Google Shape;34;p5" descr="Google Shape;34;p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65800" y="5956313"/>
            <a:ext cx="3127378" cy="881765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Titeltext"/>
          <p:cNvSpPr txBox="1"/>
          <p:nvPr>
            <p:ph type="title"/>
          </p:nvPr>
        </p:nvSpPr>
        <p:spPr>
          <a:xfrm>
            <a:off x="1568450" y="1781175"/>
            <a:ext cx="6366001" cy="26385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lnSpc>
                <a:spcPct val="143750"/>
              </a:lnSpc>
              <a:defRPr sz="3200"/>
            </a:lvl1pPr>
          </a:lstStyle>
          <a:p>
            <a:pPr/>
            <a:r>
              <a:t>Titeltext</a:t>
            </a:r>
          </a:p>
        </p:txBody>
      </p:sp>
      <p:sp>
        <p:nvSpPr>
          <p:cNvPr id="69" name="Textebene 1…"/>
          <p:cNvSpPr txBox="1"/>
          <p:nvPr>
            <p:ph type="body" sz="quarter" idx="1"/>
          </p:nvPr>
        </p:nvSpPr>
        <p:spPr>
          <a:xfrm>
            <a:off x="1600200" y="4572000"/>
            <a:ext cx="6400800" cy="533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200"/>
              </a:spcBef>
              <a:defRPr sz="1400">
                <a:solidFill>
                  <a:srgbClr val="1F497D"/>
                </a:solidFill>
              </a:defRPr>
            </a:lvl1pPr>
            <a:lvl2pPr>
              <a:spcBef>
                <a:spcPts val="200"/>
              </a:spcBef>
              <a:defRPr sz="1400">
                <a:solidFill>
                  <a:srgbClr val="1F497D"/>
                </a:solidFill>
              </a:defRPr>
            </a:lvl2pPr>
            <a:lvl3pPr>
              <a:spcBef>
                <a:spcPts val="200"/>
              </a:spcBef>
              <a:defRPr sz="1400">
                <a:solidFill>
                  <a:srgbClr val="1F497D"/>
                </a:solidFill>
              </a:defRPr>
            </a:lvl3pPr>
            <a:lvl4pPr>
              <a:spcBef>
                <a:spcPts val="200"/>
              </a:spcBef>
              <a:defRPr sz="1400">
                <a:solidFill>
                  <a:srgbClr val="1F497D"/>
                </a:solidFill>
              </a:defRPr>
            </a:lvl4pPr>
            <a:lvl5pPr>
              <a:spcBef>
                <a:spcPts val="200"/>
              </a:spcBef>
              <a:defRPr sz="1400">
                <a:solidFill>
                  <a:srgbClr val="1F497D"/>
                </a:solidFill>
              </a:defRPr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0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">
    <p:bg>
      <p:bgPr>
        <a:solidFill>
          <a:srgbClr val="CCDB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10;p1"/>
          <p:cNvSpPr/>
          <p:nvPr/>
        </p:nvSpPr>
        <p:spPr>
          <a:xfrm>
            <a:off x="-1" y="990503"/>
            <a:ext cx="9143102" cy="586620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" name="Google Shape;11;p1"/>
          <p:cNvSpPr/>
          <p:nvPr/>
        </p:nvSpPr>
        <p:spPr>
          <a:xfrm>
            <a:off x="-1" y="434"/>
            <a:ext cx="9143102" cy="1044302"/>
          </a:xfrm>
          <a:prstGeom prst="rect">
            <a:avLst/>
          </a:prstGeom>
          <a:solidFill>
            <a:srgbClr val="0047B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" name="Google Shape;12;p1"/>
          <p:cNvSpPr/>
          <p:nvPr/>
        </p:nvSpPr>
        <p:spPr>
          <a:xfrm flipV="1">
            <a:off x="1676301" y="-82"/>
            <a:ext cx="301" cy="838202"/>
          </a:xfrm>
          <a:prstGeom prst="line">
            <a:avLst/>
          </a:prstGeom>
          <a:ln w="115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87" name="Foliennummer"/>
          <p:cNvSpPr txBox="1"/>
          <p:nvPr>
            <p:ph type="sldNum" sz="quarter" idx="2"/>
          </p:nvPr>
        </p:nvSpPr>
        <p:spPr>
          <a:xfrm>
            <a:off x="961865" y="679203"/>
            <a:ext cx="300469" cy="287384"/>
          </a:xfrm>
          <a:prstGeom prst="rect">
            <a:avLst/>
          </a:prstGeom>
        </p:spPr>
        <p:txBody>
          <a:bodyPr lIns="44999" tIns="44999" rIns="44999" bIns="44999" anchor="t"/>
          <a:lstStyle>
            <a:lvl1pPr algn="l">
              <a:defRPr sz="1400"/>
            </a:lvl1pPr>
          </a:lstStyle>
          <a:p>
            <a:pPr/>
            <a:fld id="{86CB4B4D-7CA3-9044-876B-883B54F8677D}" type="slidenum"/>
          </a:p>
        </p:txBody>
      </p:sp>
      <p:sp>
        <p:nvSpPr>
          <p:cNvPr id="88" name="Google Shape;14;p1"/>
          <p:cNvSpPr txBox="1"/>
          <p:nvPr/>
        </p:nvSpPr>
        <p:spPr>
          <a:xfrm>
            <a:off x="114548" y="679200"/>
            <a:ext cx="952501" cy="213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r>
              <a:t>2019/10/17 | </a:t>
            </a:r>
          </a:p>
        </p:txBody>
      </p:sp>
      <p:sp>
        <p:nvSpPr>
          <p:cNvPr id="89" name="Google Shape;15;p1"/>
          <p:cNvSpPr txBox="1"/>
          <p:nvPr/>
        </p:nvSpPr>
        <p:spPr>
          <a:xfrm>
            <a:off x="117820" y="101445"/>
            <a:ext cx="1368601" cy="213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r>
              <a:t>Tim Adler</a:t>
            </a:r>
          </a:p>
        </p:txBody>
      </p:sp>
      <p:sp>
        <p:nvSpPr>
          <p:cNvPr id="90" name="Google Shape;16;p1"/>
          <p:cNvSpPr txBox="1"/>
          <p:nvPr/>
        </p:nvSpPr>
        <p:spPr>
          <a:xfrm>
            <a:off x="121074" y="313050"/>
            <a:ext cx="1528801" cy="340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r>
              <a:t>Computer Assisted Medical Interventions</a:t>
            </a:r>
          </a:p>
        </p:txBody>
      </p:sp>
      <p:pic>
        <p:nvPicPr>
          <p:cNvPr id="91" name="Google Shape;18;p1" descr="Google Shape;18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03317" y="57035"/>
            <a:ext cx="1618714" cy="8838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CCDB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46;p8"/>
          <p:cNvSpPr/>
          <p:nvPr/>
        </p:nvSpPr>
        <p:spPr>
          <a:xfrm>
            <a:off x="-1" y="990503"/>
            <a:ext cx="9143102" cy="586620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9" name="Google Shape;47;p8"/>
          <p:cNvSpPr/>
          <p:nvPr/>
        </p:nvSpPr>
        <p:spPr>
          <a:xfrm>
            <a:off x="-1" y="434"/>
            <a:ext cx="9143102" cy="1044302"/>
          </a:xfrm>
          <a:prstGeom prst="rect">
            <a:avLst/>
          </a:prstGeom>
          <a:solidFill>
            <a:srgbClr val="0047B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0" name="Google Shape;48;p8"/>
          <p:cNvSpPr/>
          <p:nvPr/>
        </p:nvSpPr>
        <p:spPr>
          <a:xfrm flipV="1">
            <a:off x="1676301" y="-82"/>
            <a:ext cx="301" cy="838202"/>
          </a:xfrm>
          <a:prstGeom prst="line">
            <a:avLst/>
          </a:prstGeom>
          <a:ln w="115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01" name="Foliennummer"/>
          <p:cNvSpPr txBox="1"/>
          <p:nvPr>
            <p:ph type="sldNum" sz="quarter" idx="2"/>
          </p:nvPr>
        </p:nvSpPr>
        <p:spPr>
          <a:xfrm>
            <a:off x="961865" y="679203"/>
            <a:ext cx="300469" cy="287384"/>
          </a:xfrm>
          <a:prstGeom prst="rect">
            <a:avLst/>
          </a:prstGeom>
        </p:spPr>
        <p:txBody>
          <a:bodyPr lIns="44999" tIns="44999" rIns="44999" bIns="44999" anchor="t"/>
          <a:lstStyle>
            <a:lvl1pPr algn="l">
              <a:defRPr sz="1400"/>
            </a:lvl1pPr>
          </a:lstStyle>
          <a:p>
            <a:pPr/>
            <a:fld id="{86CB4B4D-7CA3-9044-876B-883B54F8677D}" type="slidenum"/>
          </a:p>
        </p:txBody>
      </p:sp>
      <p:sp>
        <p:nvSpPr>
          <p:cNvPr id="102" name="Google Shape;50;p8"/>
          <p:cNvSpPr txBox="1"/>
          <p:nvPr/>
        </p:nvSpPr>
        <p:spPr>
          <a:xfrm>
            <a:off x="114548" y="679200"/>
            <a:ext cx="952501" cy="213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r>
              <a:t>18.06.2019 | </a:t>
            </a:r>
          </a:p>
        </p:txBody>
      </p:sp>
      <p:sp>
        <p:nvSpPr>
          <p:cNvPr id="103" name="Google Shape;51;p8"/>
          <p:cNvSpPr txBox="1"/>
          <p:nvPr/>
        </p:nvSpPr>
        <p:spPr>
          <a:xfrm>
            <a:off x="117820" y="101445"/>
            <a:ext cx="1368601" cy="213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r>
              <a:t>Tim Adler</a:t>
            </a:r>
          </a:p>
        </p:txBody>
      </p:sp>
      <p:sp>
        <p:nvSpPr>
          <p:cNvPr id="104" name="Google Shape;52;p8"/>
          <p:cNvSpPr txBox="1"/>
          <p:nvPr/>
        </p:nvSpPr>
        <p:spPr>
          <a:xfrm>
            <a:off x="121074" y="313050"/>
            <a:ext cx="1528801" cy="340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r>
              <a:t>Computer Assisted Medical Interventions</a:t>
            </a:r>
          </a:p>
        </p:txBody>
      </p:sp>
      <p:pic>
        <p:nvPicPr>
          <p:cNvPr id="105" name="Google Shape;54;p8" descr="Google Shape;54;p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03317" y="57035"/>
            <a:ext cx="1618714" cy="883836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Titeltext"/>
          <p:cNvSpPr txBox="1"/>
          <p:nvPr>
            <p:ph type="title"/>
          </p:nvPr>
        </p:nvSpPr>
        <p:spPr>
          <a:xfrm>
            <a:off x="1676187" y="300799"/>
            <a:ext cx="5415901" cy="3963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Titeltext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bg>
      <p:bgPr>
        <a:solidFill>
          <a:srgbClr val="CCDB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46;p8"/>
          <p:cNvSpPr/>
          <p:nvPr/>
        </p:nvSpPr>
        <p:spPr>
          <a:xfrm>
            <a:off x="-1" y="990503"/>
            <a:ext cx="9143102" cy="586620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" name="Google Shape;47;p8"/>
          <p:cNvSpPr/>
          <p:nvPr/>
        </p:nvSpPr>
        <p:spPr>
          <a:xfrm>
            <a:off x="-1" y="434"/>
            <a:ext cx="9143102" cy="1044302"/>
          </a:xfrm>
          <a:prstGeom prst="rect">
            <a:avLst/>
          </a:prstGeom>
          <a:solidFill>
            <a:srgbClr val="0047B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" name="Google Shape;48;p8"/>
          <p:cNvSpPr/>
          <p:nvPr/>
        </p:nvSpPr>
        <p:spPr>
          <a:xfrm flipV="1">
            <a:off x="1676301" y="-82"/>
            <a:ext cx="301" cy="838202"/>
          </a:xfrm>
          <a:prstGeom prst="line">
            <a:avLst/>
          </a:prstGeom>
          <a:ln w="115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6" name="Foliennummer"/>
          <p:cNvSpPr txBox="1"/>
          <p:nvPr>
            <p:ph type="sldNum" sz="quarter" idx="2"/>
          </p:nvPr>
        </p:nvSpPr>
        <p:spPr>
          <a:xfrm>
            <a:off x="961865" y="679203"/>
            <a:ext cx="300469" cy="287384"/>
          </a:xfrm>
          <a:prstGeom prst="rect">
            <a:avLst/>
          </a:prstGeom>
        </p:spPr>
        <p:txBody>
          <a:bodyPr lIns="44999" tIns="44999" rIns="44999" bIns="44999" anchor="t"/>
          <a:lstStyle>
            <a:lvl1pPr algn="l">
              <a:defRPr sz="1400"/>
            </a:lvl1pPr>
          </a:lstStyle>
          <a:p>
            <a:pPr/>
            <a:fld id="{86CB4B4D-7CA3-9044-876B-883B54F8677D}" type="slidenum"/>
          </a:p>
        </p:txBody>
      </p:sp>
      <p:sp>
        <p:nvSpPr>
          <p:cNvPr id="117" name="Google Shape;50;p8"/>
          <p:cNvSpPr txBox="1"/>
          <p:nvPr/>
        </p:nvSpPr>
        <p:spPr>
          <a:xfrm>
            <a:off x="114548" y="679200"/>
            <a:ext cx="952501" cy="213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r>
              <a:t>18.06.2019 | </a:t>
            </a:r>
          </a:p>
        </p:txBody>
      </p:sp>
      <p:sp>
        <p:nvSpPr>
          <p:cNvPr id="118" name="Google Shape;51;p8"/>
          <p:cNvSpPr txBox="1"/>
          <p:nvPr/>
        </p:nvSpPr>
        <p:spPr>
          <a:xfrm>
            <a:off x="117820" y="101445"/>
            <a:ext cx="1368601" cy="213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r>
              <a:t>Tim Adler</a:t>
            </a:r>
          </a:p>
        </p:txBody>
      </p:sp>
      <p:sp>
        <p:nvSpPr>
          <p:cNvPr id="119" name="Google Shape;52;p8"/>
          <p:cNvSpPr txBox="1"/>
          <p:nvPr/>
        </p:nvSpPr>
        <p:spPr>
          <a:xfrm>
            <a:off x="121074" y="313050"/>
            <a:ext cx="1528801" cy="340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r>
              <a:t>Computer Assisted Medical Interventions</a:t>
            </a:r>
          </a:p>
        </p:txBody>
      </p:sp>
      <p:pic>
        <p:nvPicPr>
          <p:cNvPr id="120" name="Google Shape;54;p8" descr="Google Shape;54;p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03317" y="57035"/>
            <a:ext cx="1618714" cy="883836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Titeltext"/>
          <p:cNvSpPr txBox="1"/>
          <p:nvPr>
            <p:ph type="title"/>
          </p:nvPr>
        </p:nvSpPr>
        <p:spPr>
          <a:xfrm>
            <a:off x="1747136" y="300799"/>
            <a:ext cx="5415902" cy="396301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/>
          <a:p>
            <a:pPr/>
            <a:r>
              <a:t>Titeltext</a:t>
            </a:r>
          </a:p>
        </p:txBody>
      </p:sp>
      <p:sp>
        <p:nvSpPr>
          <p:cNvPr id="122" name="Textebene 1…"/>
          <p:cNvSpPr txBox="1"/>
          <p:nvPr>
            <p:ph type="body" idx="1"/>
          </p:nvPr>
        </p:nvSpPr>
        <p:spPr>
          <a:xfrm>
            <a:off x="1676187" y="1371466"/>
            <a:ext cx="7238101" cy="4952102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bg>
      <p:bgPr>
        <a:solidFill>
          <a:srgbClr val="CCDB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46;p8"/>
          <p:cNvSpPr/>
          <p:nvPr/>
        </p:nvSpPr>
        <p:spPr>
          <a:xfrm>
            <a:off x="-1" y="990503"/>
            <a:ext cx="9143102" cy="586620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" name="Google Shape;47;p8"/>
          <p:cNvSpPr/>
          <p:nvPr/>
        </p:nvSpPr>
        <p:spPr>
          <a:xfrm>
            <a:off x="-1" y="434"/>
            <a:ext cx="9143102" cy="1044302"/>
          </a:xfrm>
          <a:prstGeom prst="rect">
            <a:avLst/>
          </a:prstGeom>
          <a:solidFill>
            <a:srgbClr val="0047B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" name="Google Shape;48;p8"/>
          <p:cNvSpPr/>
          <p:nvPr/>
        </p:nvSpPr>
        <p:spPr>
          <a:xfrm flipV="1">
            <a:off x="1676301" y="-82"/>
            <a:ext cx="301" cy="838202"/>
          </a:xfrm>
          <a:prstGeom prst="line">
            <a:avLst/>
          </a:prstGeom>
          <a:ln w="115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32" name="Foliennummer"/>
          <p:cNvSpPr txBox="1"/>
          <p:nvPr>
            <p:ph type="sldNum" sz="quarter" idx="2"/>
          </p:nvPr>
        </p:nvSpPr>
        <p:spPr>
          <a:xfrm>
            <a:off x="961865" y="679203"/>
            <a:ext cx="300469" cy="287384"/>
          </a:xfrm>
          <a:prstGeom prst="rect">
            <a:avLst/>
          </a:prstGeom>
        </p:spPr>
        <p:txBody>
          <a:bodyPr lIns="44999" tIns="44999" rIns="44999" bIns="44999" anchor="t"/>
          <a:lstStyle>
            <a:lvl1pPr algn="l">
              <a:defRPr sz="1400"/>
            </a:lvl1pPr>
          </a:lstStyle>
          <a:p>
            <a:pPr/>
            <a:fld id="{86CB4B4D-7CA3-9044-876B-883B54F8677D}" type="slidenum"/>
          </a:p>
        </p:txBody>
      </p:sp>
      <p:sp>
        <p:nvSpPr>
          <p:cNvPr id="133" name="Google Shape;50;p8"/>
          <p:cNvSpPr txBox="1"/>
          <p:nvPr/>
        </p:nvSpPr>
        <p:spPr>
          <a:xfrm>
            <a:off x="114548" y="679200"/>
            <a:ext cx="952501" cy="213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r>
              <a:t>18.06.2019 | </a:t>
            </a:r>
          </a:p>
        </p:txBody>
      </p:sp>
      <p:sp>
        <p:nvSpPr>
          <p:cNvPr id="134" name="Google Shape;51;p8"/>
          <p:cNvSpPr txBox="1"/>
          <p:nvPr/>
        </p:nvSpPr>
        <p:spPr>
          <a:xfrm>
            <a:off x="117820" y="101445"/>
            <a:ext cx="1368601" cy="213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r>
              <a:t>Tim Adler</a:t>
            </a:r>
          </a:p>
        </p:txBody>
      </p:sp>
      <p:sp>
        <p:nvSpPr>
          <p:cNvPr id="135" name="Google Shape;52;p8"/>
          <p:cNvSpPr txBox="1"/>
          <p:nvPr/>
        </p:nvSpPr>
        <p:spPr>
          <a:xfrm>
            <a:off x="121074" y="313050"/>
            <a:ext cx="1528801" cy="340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r>
              <a:t>Computer Assisted Medical Interventions</a:t>
            </a:r>
          </a:p>
        </p:txBody>
      </p:sp>
      <p:pic>
        <p:nvPicPr>
          <p:cNvPr id="136" name="Google Shape;54;p8" descr="Google Shape;54;p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03317" y="57035"/>
            <a:ext cx="1618714" cy="883836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Google Shape;63;p11"/>
          <p:cNvSpPr/>
          <p:nvPr/>
        </p:nvSpPr>
        <p:spPr>
          <a:xfrm>
            <a:off x="86536" y="6396695"/>
            <a:ext cx="8969700" cy="302"/>
          </a:xfrm>
          <a:prstGeom prst="line">
            <a:avLst/>
          </a:prstGeom>
          <a:ln>
            <a:solidFill>
              <a:srgbClr val="0047B9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38" name="Google Shape;64;p11" descr="Google Shape;64;p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8950" y="6468969"/>
            <a:ext cx="365084" cy="281696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Titeltext"/>
          <p:cNvSpPr txBox="1"/>
          <p:nvPr>
            <p:ph type="title"/>
          </p:nvPr>
        </p:nvSpPr>
        <p:spPr>
          <a:xfrm>
            <a:off x="1676187" y="300799"/>
            <a:ext cx="5415901" cy="3963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Titeltext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1F497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9;p6" descr="Google Shape;39;p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00014"/>
            <a:ext cx="9169401" cy="623729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Google Shape;40;p6"/>
          <p:cNvSpPr/>
          <p:nvPr/>
        </p:nvSpPr>
        <p:spPr>
          <a:xfrm>
            <a:off x="0" y="5789612"/>
            <a:ext cx="9144000" cy="1052401"/>
          </a:xfrm>
          <a:prstGeom prst="rect">
            <a:avLst/>
          </a:prstGeom>
          <a:solidFill>
            <a:srgbClr val="0047B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400">
                <a:latin typeface="Times"/>
                <a:ea typeface="Times"/>
                <a:cs typeface="Times"/>
                <a:sym typeface="Times"/>
              </a:defRPr>
            </a:pPr>
          </a:p>
        </p:txBody>
      </p:sp>
      <p:sp>
        <p:nvSpPr>
          <p:cNvPr id="4" name="Google Shape;41;p6"/>
          <p:cNvSpPr/>
          <p:nvPr/>
        </p:nvSpPr>
        <p:spPr>
          <a:xfrm flipV="1">
            <a:off x="1601469" y="4600575"/>
            <a:ext cx="1" cy="838200"/>
          </a:xfrm>
          <a:prstGeom prst="line">
            <a:avLst/>
          </a:prstGeom>
          <a:ln w="11425">
            <a:solidFill>
              <a:srgbClr val="EEECE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" name="Google Shape;42;p6"/>
          <p:cNvSpPr/>
          <p:nvPr/>
        </p:nvSpPr>
        <p:spPr>
          <a:xfrm flipV="1">
            <a:off x="1601469" y="-87313"/>
            <a:ext cx="1" cy="838201"/>
          </a:xfrm>
          <a:prstGeom prst="line">
            <a:avLst/>
          </a:prstGeom>
          <a:ln w="11425">
            <a:solidFill>
              <a:srgbClr val="EEECE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6" name="Google Shape;43;p6" descr="Google Shape;43;p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65800" y="5956313"/>
            <a:ext cx="3127378" cy="88176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eltext"/>
          <p:cNvSpPr txBox="1"/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/>
          <a:lstStyle/>
          <a:p>
            <a:pPr/>
            <a:r>
              <a:t>Titeltext</a:t>
            </a:r>
          </a:p>
        </p:txBody>
      </p:sp>
      <p:sp>
        <p:nvSpPr>
          <p:cNvPr id="8" name="Textebene 1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/>
          <a:lstStyle/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9" name="Foliennummer"/>
          <p:cNvSpPr txBox="1"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000" u="none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000" u="none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000" u="none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000" u="none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000" u="none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000" u="none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000" u="none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000" u="none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000" u="none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22860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22860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22860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22860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2860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2860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22860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22860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22860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drive.google.com/file/d/1DeARi0aoPvFCxazS3gH8aLCYeIhK9imi/view" TargetMode="External"/><Relationship Id="rId3" Type="http://schemas.openxmlformats.org/officeDocument/2006/relationships/image" Target="../media/image33.png"/><Relationship Id="rId4" Type="http://schemas.openxmlformats.org/officeDocument/2006/relationships/image" Target="../media/image4.png"/><Relationship Id="rId5" Type="http://schemas.openxmlformats.org/officeDocument/2006/relationships/video" Target="../media/media1.mp4"/><Relationship Id="rId6" Type="http://schemas.microsoft.com/office/2007/relationships/media" Target="../media/media1.mp4"/><Relationship Id="rId7" Type="http://schemas.openxmlformats.org/officeDocument/2006/relationships/image" Target="../media/image3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3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1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g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85;p14"/>
          <p:cNvSpPr txBox="1"/>
          <p:nvPr>
            <p:ph type="body" sz="quarter" idx="1"/>
          </p:nvPr>
        </p:nvSpPr>
        <p:spPr>
          <a:xfrm>
            <a:off x="1568449" y="3568975"/>
            <a:ext cx="7015151" cy="1025195"/>
          </a:xfrm>
          <a:prstGeom prst="rect">
            <a:avLst/>
          </a:prstGeom>
        </p:spPr>
        <p:txBody>
          <a:bodyPr/>
          <a:lstStyle/>
          <a:p>
            <a:pPr marL="0" defTabSz="548640">
              <a:spcBef>
                <a:spcPts val="0"/>
              </a:spcBef>
              <a:defRPr b="1" sz="840"/>
            </a:pPr>
            <a:r>
              <a:t>Tim J. Adler</a:t>
            </a:r>
            <a:r>
              <a:rPr baseline="28666"/>
              <a:t>1,2</a:t>
            </a:r>
            <a:r>
              <a:t>, </a:t>
            </a:r>
          </a:p>
          <a:p>
            <a:pPr marL="0" defTabSz="548640">
              <a:spcBef>
                <a:spcPts val="0"/>
              </a:spcBef>
              <a:defRPr sz="840"/>
            </a:pPr>
            <a:r>
              <a:t>Leonardo Ayala</a:t>
            </a:r>
            <a:r>
              <a:rPr baseline="28666"/>
              <a:t>1</a:t>
            </a:r>
            <a:r>
              <a:t>, Lynton Ardizzone</a:t>
            </a:r>
            <a:r>
              <a:rPr baseline="28666"/>
              <a:t>3</a:t>
            </a:r>
            <a:r>
              <a:t>, Hannes G. Kenngott</a:t>
            </a:r>
            <a:r>
              <a:rPr baseline="28666"/>
              <a:t>4</a:t>
            </a:r>
            <a:r>
              <a:t>, Anant Vemuri</a:t>
            </a:r>
            <a:r>
              <a:rPr baseline="28666"/>
              <a:t>1</a:t>
            </a:r>
            <a:r>
              <a:t>, </a:t>
            </a:r>
          </a:p>
          <a:p>
            <a:pPr marL="0" defTabSz="548640">
              <a:spcBef>
                <a:spcPts val="0"/>
              </a:spcBef>
              <a:defRPr sz="840"/>
            </a:pPr>
            <a:r>
              <a:t>Sebastian J. Wirkert</a:t>
            </a:r>
            <a:r>
              <a:rPr baseline="28666"/>
              <a:t>1</a:t>
            </a:r>
            <a:r>
              <a:t>, Beat P. Müller-Stich</a:t>
            </a:r>
            <a:r>
              <a:rPr baseline="28666" sz="900"/>
              <a:t>4</a:t>
            </a:r>
            <a:r>
              <a:t>, Carsten Rother</a:t>
            </a:r>
            <a:r>
              <a:rPr baseline="28666"/>
              <a:t>3</a:t>
            </a:r>
            <a:r>
              <a:t>, Ullrich Köthe</a:t>
            </a:r>
            <a:r>
              <a:rPr baseline="28666"/>
              <a:t>3</a:t>
            </a:r>
            <a:r>
              <a:t>, and </a:t>
            </a:r>
          </a:p>
          <a:p>
            <a:pPr marL="0" defTabSz="548640">
              <a:spcBef>
                <a:spcPts val="0"/>
              </a:spcBef>
              <a:defRPr sz="840"/>
            </a:pPr>
            <a:r>
              <a:t>Lena Maier-Hein</a:t>
            </a:r>
            <a:r>
              <a:rPr baseline="28666"/>
              <a:t>1</a:t>
            </a:r>
            <a:endParaRPr baseline="28666"/>
          </a:p>
          <a:p>
            <a:pPr marL="0" defTabSz="548640">
              <a:spcBef>
                <a:spcPts val="0"/>
              </a:spcBef>
              <a:defRPr sz="840"/>
            </a:pPr>
            <a:endParaRPr baseline="28666"/>
          </a:p>
          <a:p>
            <a:pPr marL="0" defTabSz="548640">
              <a:spcBef>
                <a:spcPts val="0"/>
              </a:spcBef>
              <a:defRPr sz="600"/>
            </a:pPr>
            <a:r>
              <a:t>¹Division of Computer Assisted Medical Interventions, German Cancer Research Center (DKFZ ) Heidelberg, Germany</a:t>
            </a:r>
          </a:p>
          <a:p>
            <a:pPr marL="0" defTabSz="548640">
              <a:spcBef>
                <a:spcPts val="0"/>
              </a:spcBef>
              <a:defRPr baseline="28666" sz="600"/>
            </a:pPr>
            <a:r>
              <a:t>2</a:t>
            </a:r>
            <a:r>
              <a:rPr baseline="0"/>
              <a:t>Faculty of Mathematics and Computer Science, Heidelberg University, Germany</a:t>
            </a:r>
          </a:p>
          <a:p>
            <a:pPr marL="0" defTabSz="548640">
              <a:spcBef>
                <a:spcPts val="0"/>
              </a:spcBef>
              <a:defRPr baseline="28666" sz="600"/>
            </a:pPr>
            <a:r>
              <a:t>3</a:t>
            </a:r>
            <a:r>
              <a:rPr baseline="0"/>
              <a:t>Visual Learning Lab, Heidelberg University, Germany</a:t>
            </a:r>
          </a:p>
          <a:p>
            <a:pPr marL="0" defTabSz="548640">
              <a:spcBef>
                <a:spcPts val="0"/>
              </a:spcBef>
              <a:defRPr baseline="28666" sz="600"/>
            </a:pPr>
            <a:r>
              <a:t>4</a:t>
            </a:r>
            <a:r>
              <a:rPr baseline="0"/>
              <a:t>Division of Minimally-invasive Surgery of the Department of General Surgery, Heidelberg University, Germany</a:t>
            </a:r>
          </a:p>
        </p:txBody>
      </p:sp>
      <p:sp>
        <p:nvSpPr>
          <p:cNvPr id="169" name="Google Shape;86;p14"/>
          <p:cNvSpPr txBox="1"/>
          <p:nvPr/>
        </p:nvSpPr>
        <p:spPr>
          <a:xfrm>
            <a:off x="112399" y="679450"/>
            <a:ext cx="1181751" cy="21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900">
                <a:solidFill>
                  <a:srgbClr val="1F497D"/>
                </a:solidFill>
              </a:defRPr>
            </a:lvl1pPr>
          </a:lstStyle>
          <a:p>
            <a:pPr/>
            <a:r>
              <a:t>2019/10/17</a:t>
            </a:r>
          </a:p>
        </p:txBody>
      </p:sp>
      <p:sp>
        <p:nvSpPr>
          <p:cNvPr id="170" name="Google Shape;87;p14"/>
          <p:cNvSpPr txBox="1"/>
          <p:nvPr>
            <p:ph type="title"/>
          </p:nvPr>
        </p:nvSpPr>
        <p:spPr>
          <a:xfrm>
            <a:off x="1568449" y="1247775"/>
            <a:ext cx="6366002" cy="666000"/>
          </a:xfrm>
          <a:prstGeom prst="rect">
            <a:avLst/>
          </a:prstGeom>
        </p:spPr>
        <p:txBody>
          <a:bodyPr/>
          <a:lstStyle>
            <a:lvl1pPr defTabSz="512063">
              <a:lnSpc>
                <a:spcPct val="115000"/>
              </a:lnSpc>
              <a:defRPr sz="1792"/>
            </a:lvl1pPr>
          </a:lstStyle>
          <a:p>
            <a:pPr/>
            <a:r>
              <a:t>Uncertainty-aware performance assessment of optical imaging modalities with invertible neural networks</a:t>
            </a:r>
          </a:p>
        </p:txBody>
      </p:sp>
      <p:sp>
        <p:nvSpPr>
          <p:cNvPr id="171" name="Google Shape;89;p14"/>
          <p:cNvSpPr/>
          <p:nvPr/>
        </p:nvSpPr>
        <p:spPr>
          <a:xfrm>
            <a:off x="357324" y="6010275"/>
            <a:ext cx="1315802" cy="598201"/>
          </a:xfrm>
          <a:prstGeom prst="roundRect">
            <a:avLst>
              <a:gd name="adj" fmla="val 10000"/>
            </a:avLst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" name="Google Shape;90;p14"/>
          <p:cNvSpPr txBox="1"/>
          <p:nvPr/>
        </p:nvSpPr>
        <p:spPr>
          <a:xfrm>
            <a:off x="1614174" y="1323975"/>
            <a:ext cx="6274552" cy="1624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115000"/>
              </a:lnSpc>
              <a:defRPr b="1" sz="3200">
                <a:solidFill>
                  <a:srgbClr val="0047B9"/>
                </a:solidFill>
              </a:defRPr>
            </a:lvl1pPr>
          </a:lstStyle>
          <a:p>
            <a:pPr/>
            <a:r>
              <a:t>Out of Distribution Detection for Intra-operative Functional Imaging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13;p1"/>
          <p:cNvSpPr txBox="1"/>
          <p:nvPr>
            <p:ph type="sldNum" sz="quarter" idx="2"/>
          </p:nvPr>
        </p:nvSpPr>
        <p:spPr>
          <a:xfrm>
            <a:off x="961865" y="679203"/>
            <a:ext cx="229838" cy="213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65" name="Google Shape;305;p23"/>
          <p:cNvSpPr txBox="1"/>
          <p:nvPr/>
        </p:nvSpPr>
        <p:spPr>
          <a:xfrm>
            <a:off x="1721911" y="223789"/>
            <a:ext cx="5324452" cy="667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b="1" sz="2000">
                <a:solidFill>
                  <a:srgbClr val="FFFFFF"/>
                </a:solidFill>
              </a:defRPr>
            </a:pPr>
            <a:r>
              <a:t>Widely Applicabe Information Criterion</a:t>
            </a:r>
          </a:p>
          <a:p>
            <a:pPr>
              <a:defRPr b="1" sz="2000">
                <a:solidFill>
                  <a:srgbClr val="FFFFFF"/>
                </a:solidFill>
              </a:defRPr>
            </a:pPr>
            <a:r>
              <a:t>(WAIC)</a:t>
            </a:r>
          </a:p>
        </p:txBody>
      </p:sp>
      <p:pic>
        <p:nvPicPr>
          <p:cNvPr id="366" name="Google Shape;306;p23" descr="Google Shape;306;p2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7700" y="2458724"/>
            <a:ext cx="5868600" cy="603876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Google Shape;307;p23"/>
          <p:cNvSpPr txBox="1"/>
          <p:nvPr/>
        </p:nvSpPr>
        <p:spPr>
          <a:xfrm>
            <a:off x="525949" y="3216724"/>
            <a:ext cx="4983302" cy="1050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55600">
              <a:buClr>
                <a:srgbClr val="000000"/>
              </a:buClr>
              <a:buSzPts val="2000"/>
              <a:buFont typeface="Arial"/>
              <a:buChar char="●"/>
              <a:defRPr sz="2000"/>
            </a:pPr>
            <a:r>
              <a:t>Model for exact </a:t>
            </a:r>
            <a:r>
              <a:rPr>
                <a:solidFill>
                  <a:schemeClr val="accent3"/>
                </a:solidFill>
              </a:rPr>
              <a:t>log-likelihood</a:t>
            </a:r>
            <a:endParaRPr>
              <a:solidFill>
                <a:schemeClr val="accent3"/>
              </a:solidFill>
            </a:endParaRPr>
          </a:p>
          <a:p>
            <a:pPr indent="457200"/>
            <a:endParaRPr sz="2000"/>
          </a:p>
        </p:txBody>
      </p:sp>
      <p:sp>
        <p:nvSpPr>
          <p:cNvPr id="368" name="Google Shape;308;p23"/>
          <p:cNvSpPr/>
          <p:nvPr/>
        </p:nvSpPr>
        <p:spPr>
          <a:xfrm>
            <a:off x="3797174" y="2612925"/>
            <a:ext cx="1307701" cy="319501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9" name="Google Shape;309;p23"/>
          <p:cNvSpPr/>
          <p:nvPr/>
        </p:nvSpPr>
        <p:spPr>
          <a:xfrm>
            <a:off x="3555872" y="2723968"/>
            <a:ext cx="169801" cy="190201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0" name="Google Shape;310;p23"/>
          <p:cNvSpPr txBox="1"/>
          <p:nvPr/>
        </p:nvSpPr>
        <p:spPr>
          <a:xfrm>
            <a:off x="706899" y="6380219"/>
            <a:ext cx="8392202" cy="39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>
              <a:defRPr sz="900">
                <a:solidFill>
                  <a:srgbClr val="0047B9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Watanabe, et al.: "Algebraic geometry and statistical learning theory". Cambride University Press, 2009</a:t>
            </a:r>
          </a:p>
          <a:p>
            <a:pPr>
              <a:defRPr sz="900">
                <a:solidFill>
                  <a:srgbClr val="0047B9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Choi, et al.: "Waic, But Why? Generative Ensembles for Robust Anomaly Detection", arXiv, 2018</a:t>
            </a:r>
          </a:p>
        </p:txBody>
      </p:sp>
      <p:sp>
        <p:nvSpPr>
          <p:cNvPr id="371" name="Google Shape;311;p23"/>
          <p:cNvSpPr txBox="1"/>
          <p:nvPr/>
        </p:nvSpPr>
        <p:spPr>
          <a:xfrm>
            <a:off x="525950" y="3625999"/>
            <a:ext cx="6292801" cy="563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55600">
              <a:buClr>
                <a:srgbClr val="000000"/>
              </a:buClr>
              <a:buSzPts val="2000"/>
              <a:buFont typeface="Arial"/>
              <a:buChar char="●"/>
              <a:defRPr sz="2000"/>
            </a:pPr>
            <a:r>
              <a:t>Aggregation over </a:t>
            </a:r>
            <a:r>
              <a:rPr>
                <a:solidFill>
                  <a:schemeClr val="accent2"/>
                </a:solidFill>
              </a:rPr>
              <a:t>trained parameters 𝛩</a:t>
            </a:r>
          </a:p>
        </p:txBody>
      </p:sp>
      <p:sp>
        <p:nvSpPr>
          <p:cNvPr id="372" name="Google Shape;312;p23"/>
          <p:cNvSpPr/>
          <p:nvPr/>
        </p:nvSpPr>
        <p:spPr>
          <a:xfrm>
            <a:off x="5931175" y="2612925"/>
            <a:ext cx="1307701" cy="319501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3" name="Google Shape;313;p23"/>
          <p:cNvSpPr/>
          <p:nvPr/>
        </p:nvSpPr>
        <p:spPr>
          <a:xfrm>
            <a:off x="5671208" y="2723968"/>
            <a:ext cx="169801" cy="190201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4" name="Google Shape;314;p23"/>
          <p:cNvSpPr/>
          <p:nvPr/>
        </p:nvSpPr>
        <p:spPr>
          <a:xfrm>
            <a:off x="7314600" y="2776074"/>
            <a:ext cx="169801" cy="237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7" grpId="1"/>
      <p:bldP build="whole" bldLvl="1" animBg="1" rev="0" advAuto="0" spid="373" grpId="6"/>
      <p:bldP build="whole" bldLvl="1" animBg="1" rev="0" advAuto="0" spid="368" grpId="2"/>
      <p:bldP build="whole" bldLvl="1" animBg="1" rev="0" advAuto="0" spid="372" grpId="3"/>
      <p:bldP build="whole" bldLvl="1" animBg="1" rev="0" advAuto="0" spid="369" grpId="4"/>
      <p:bldP build="whole" bldLvl="1" animBg="1" rev="0" advAuto="0" spid="371" grpId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13;p1"/>
          <p:cNvSpPr txBox="1"/>
          <p:nvPr>
            <p:ph type="sldNum" sz="quarter" idx="2"/>
          </p:nvPr>
        </p:nvSpPr>
        <p:spPr>
          <a:xfrm>
            <a:off x="961865" y="679203"/>
            <a:ext cx="221355" cy="213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77" name="Google Shape;320;p24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WAIC example</a:t>
            </a:r>
          </a:p>
        </p:txBody>
      </p:sp>
      <p:pic>
        <p:nvPicPr>
          <p:cNvPr id="378" name="Google Shape;321;p24" descr="Google Shape;321;p2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3785999"/>
            <a:ext cx="8839201" cy="25951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Google Shape;322;p24" descr="Google Shape;322;p2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00" y="1122253"/>
            <a:ext cx="8839200" cy="27155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2" name="Google Shape;323;p24"/>
          <p:cNvGrpSpPr/>
          <p:nvPr/>
        </p:nvGrpSpPr>
        <p:grpSpPr>
          <a:xfrm>
            <a:off x="1637700" y="5983599"/>
            <a:ext cx="5868600" cy="603876"/>
            <a:chOff x="0" y="0"/>
            <a:chExt cx="5868599" cy="603875"/>
          </a:xfrm>
        </p:grpSpPr>
        <p:pic>
          <p:nvPicPr>
            <p:cNvPr id="380" name="Google Shape;324;p24" descr="Google Shape;324;p2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868600" cy="6038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1" name="Google Shape;325;p24"/>
            <p:cNvSpPr/>
            <p:nvPr/>
          </p:nvSpPr>
          <p:spPr>
            <a:xfrm>
              <a:off x="5658625" y="303775"/>
              <a:ext cx="169801" cy="2373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13;p1"/>
          <p:cNvSpPr txBox="1"/>
          <p:nvPr>
            <p:ph type="sldNum" sz="quarter" idx="2"/>
          </p:nvPr>
        </p:nvSpPr>
        <p:spPr>
          <a:xfrm>
            <a:off x="961865" y="679203"/>
            <a:ext cx="229838" cy="213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85" name="Google Shape;331;p25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Invertible Neural Nets &amp; WAIC</a:t>
            </a:r>
          </a:p>
        </p:txBody>
      </p:sp>
      <p:grpSp>
        <p:nvGrpSpPr>
          <p:cNvPr id="388" name="Google Shape;332;p25"/>
          <p:cNvGrpSpPr/>
          <p:nvPr/>
        </p:nvGrpSpPr>
        <p:grpSpPr>
          <a:xfrm>
            <a:off x="1676175" y="1198475"/>
            <a:ext cx="5868600" cy="603876"/>
            <a:chOff x="0" y="0"/>
            <a:chExt cx="5868599" cy="603875"/>
          </a:xfrm>
        </p:grpSpPr>
        <p:pic>
          <p:nvPicPr>
            <p:cNvPr id="386" name="Google Shape;333;p25" descr="Google Shape;333;p2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868600" cy="6038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7" name="Google Shape;334;p25"/>
            <p:cNvSpPr/>
            <p:nvPr/>
          </p:nvSpPr>
          <p:spPr>
            <a:xfrm>
              <a:off x="5658625" y="303775"/>
              <a:ext cx="169801" cy="2373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89" name="Google Shape;335;p25" descr="Google Shape;335;p2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8827" y="5272737"/>
            <a:ext cx="6603295" cy="603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Google Shape;337;p25" descr="Google Shape;337;p25"/>
          <p:cNvPicPr>
            <a:picLocks noChangeAspect="1"/>
          </p:cNvPicPr>
          <p:nvPr/>
        </p:nvPicPr>
        <p:blipFill>
          <a:blip r:embed="rId4">
            <a:extLst/>
          </a:blip>
          <a:srcRect l="39063" t="86964" r="42288" b="3721"/>
          <a:stretch>
            <a:fillRect/>
          </a:stretch>
        </p:blipFill>
        <p:spPr>
          <a:xfrm>
            <a:off x="727917" y="2969649"/>
            <a:ext cx="1482993" cy="6995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7" name="Google Shape;338;p25"/>
          <p:cNvGrpSpPr/>
          <p:nvPr/>
        </p:nvGrpSpPr>
        <p:grpSpPr>
          <a:xfrm>
            <a:off x="2282950" y="1684099"/>
            <a:ext cx="4328426" cy="2754031"/>
            <a:chOff x="0" y="0"/>
            <a:chExt cx="4328424" cy="2754030"/>
          </a:xfrm>
        </p:grpSpPr>
        <p:grpSp>
          <p:nvGrpSpPr>
            <p:cNvPr id="395" name="Google Shape;339;p25"/>
            <p:cNvGrpSpPr/>
            <p:nvPr/>
          </p:nvGrpSpPr>
          <p:grpSpPr>
            <a:xfrm>
              <a:off x="0" y="-1"/>
              <a:ext cx="4246275" cy="2754032"/>
              <a:chOff x="0" y="0"/>
              <a:chExt cx="4246275" cy="2754030"/>
            </a:xfrm>
          </p:grpSpPr>
          <p:grpSp>
            <p:nvGrpSpPr>
              <p:cNvPr id="393" name="Google Shape;340;p25"/>
              <p:cNvGrpSpPr/>
              <p:nvPr/>
            </p:nvGrpSpPr>
            <p:grpSpPr>
              <a:xfrm>
                <a:off x="109550" y="-1"/>
                <a:ext cx="4136726" cy="2754032"/>
                <a:chOff x="0" y="0"/>
                <a:chExt cx="4136725" cy="2754030"/>
              </a:xfrm>
            </p:grpSpPr>
            <p:pic>
              <p:nvPicPr>
                <p:cNvPr id="391" name="Google Shape;341;p25" descr="Google Shape;341;p25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rcRect l="0" t="0" r="8171" b="38702"/>
                <a:stretch>
                  <a:fillRect/>
                </a:stretch>
              </p:blipFill>
              <p:spPr>
                <a:xfrm>
                  <a:off x="0" y="-1"/>
                  <a:ext cx="4136726" cy="260787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92" name="Google Shape;342;p25"/>
                <p:cNvSpPr/>
                <p:nvPr/>
              </p:nvSpPr>
              <p:spPr>
                <a:xfrm>
                  <a:off x="803625" y="2279130"/>
                  <a:ext cx="2483701" cy="474901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94" name="Google Shape;343;p25"/>
              <p:cNvSpPr/>
              <p:nvPr/>
            </p:nvSpPr>
            <p:spPr>
              <a:xfrm>
                <a:off x="-1" y="215324"/>
                <a:ext cx="995401" cy="31470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96" name="Google Shape;344;p25"/>
            <p:cNvSpPr/>
            <p:nvPr/>
          </p:nvSpPr>
          <p:spPr>
            <a:xfrm>
              <a:off x="3744024" y="178799"/>
              <a:ext cx="584401" cy="3561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98" name="Google Shape;346;p25"/>
          <p:cNvSpPr txBox="1"/>
          <p:nvPr/>
        </p:nvSpPr>
        <p:spPr>
          <a:xfrm>
            <a:off x="885775" y="2365149"/>
            <a:ext cx="931501" cy="380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/>
          </a:lstStyle>
          <a:p>
            <a:pPr/>
            <a:r>
              <a:t>Spectra</a:t>
            </a:r>
          </a:p>
        </p:txBody>
      </p:sp>
      <p:sp>
        <p:nvSpPr>
          <p:cNvPr id="399" name="Google Shape;347;p25"/>
          <p:cNvSpPr txBox="1"/>
          <p:nvPr/>
        </p:nvSpPr>
        <p:spPr>
          <a:xfrm>
            <a:off x="6826063" y="2365149"/>
            <a:ext cx="1296601" cy="380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/>
          </a:lstStyle>
          <a:p>
            <a:pPr/>
            <a:r>
              <a:t>Latent space</a:t>
            </a:r>
          </a:p>
        </p:txBody>
      </p:sp>
      <p:sp>
        <p:nvSpPr>
          <p:cNvPr id="400" name="Google Shape;348;p25"/>
          <p:cNvSpPr txBox="1"/>
          <p:nvPr/>
        </p:nvSpPr>
        <p:spPr>
          <a:xfrm>
            <a:off x="575324" y="4748524"/>
            <a:ext cx="5259902" cy="58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17500">
              <a:buClr>
                <a:srgbClr val="000000"/>
              </a:buClr>
              <a:buSzPts val="1400"/>
              <a:buFont typeface="Arial"/>
              <a:buChar char="●"/>
            </a:pPr>
            <a:r>
              <a:t>Jacobi determinant efficiently computable</a:t>
            </a:r>
          </a:p>
          <a:p>
            <a:pPr marL="457200" indent="-317500">
              <a:buClr>
                <a:srgbClr val="000000"/>
              </a:buClr>
              <a:buSzPts val="1400"/>
              <a:buFont typeface="Arial"/>
              <a:buChar char="●"/>
            </a:pPr>
            <a:r>
              <a:t>Change of variable formula accessible:</a:t>
            </a:r>
          </a:p>
        </p:txBody>
      </p:sp>
      <p:sp>
        <p:nvSpPr>
          <p:cNvPr id="401" name="Google Shape;349;p25"/>
          <p:cNvSpPr txBox="1"/>
          <p:nvPr/>
        </p:nvSpPr>
        <p:spPr>
          <a:xfrm>
            <a:off x="791850" y="3768599"/>
            <a:ext cx="1162500" cy="58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/>
          </a:lstStyle>
          <a:p>
            <a:pPr/>
            <a:r>
              <a:t>Training distribution</a:t>
            </a:r>
          </a:p>
        </p:txBody>
      </p:sp>
      <p:sp>
        <p:nvSpPr>
          <p:cNvPr id="402" name="Google Shape;350;p25"/>
          <p:cNvSpPr txBox="1"/>
          <p:nvPr/>
        </p:nvSpPr>
        <p:spPr>
          <a:xfrm>
            <a:off x="6870824" y="3768599"/>
            <a:ext cx="1162501" cy="58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/>
          </a:lstStyle>
          <a:p>
            <a:pPr/>
            <a:r>
              <a:t>Normal distribution</a:t>
            </a:r>
          </a:p>
        </p:txBody>
      </p:sp>
      <p:grpSp>
        <p:nvGrpSpPr>
          <p:cNvPr id="405" name="Google Shape;351;p25"/>
          <p:cNvGrpSpPr/>
          <p:nvPr/>
        </p:nvGrpSpPr>
        <p:grpSpPr>
          <a:xfrm>
            <a:off x="2995249" y="5876625"/>
            <a:ext cx="2757901" cy="901634"/>
            <a:chOff x="0" y="0"/>
            <a:chExt cx="2757900" cy="901633"/>
          </a:xfrm>
        </p:grpSpPr>
        <p:sp>
          <p:nvSpPr>
            <p:cNvPr id="403" name="Google Shape;352;p25"/>
            <p:cNvSpPr/>
            <p:nvPr/>
          </p:nvSpPr>
          <p:spPr>
            <a:xfrm rot="16200000">
              <a:off x="1247550" y="-1247551"/>
              <a:ext cx="262801" cy="2757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5635" y="21600"/>
                    <a:pt x="10800" y="21523"/>
                    <a:pt x="10800" y="21428"/>
                  </a:cubicBezTo>
                  <a:lnTo>
                    <a:pt x="10800" y="10972"/>
                  </a:lnTo>
                  <a:cubicBezTo>
                    <a:pt x="10800" y="10877"/>
                    <a:pt x="5965" y="10800"/>
                    <a:pt x="0" y="10800"/>
                  </a:cubicBezTo>
                  <a:cubicBezTo>
                    <a:pt x="5965" y="10800"/>
                    <a:pt x="10800" y="10723"/>
                    <a:pt x="10800" y="10628"/>
                  </a:cubicBezTo>
                  <a:lnTo>
                    <a:pt x="10800" y="172"/>
                  </a:lnTo>
                  <a:cubicBezTo>
                    <a:pt x="10800" y="77"/>
                    <a:pt x="15635" y="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1F49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353;p25"/>
            <p:cNvSpPr txBox="1"/>
            <p:nvPr/>
          </p:nvSpPr>
          <p:spPr>
            <a:xfrm>
              <a:off x="797700" y="318200"/>
              <a:ext cx="1162501" cy="5834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/>
            </a:lstStyle>
            <a:p>
              <a:pPr/>
              <a:r>
                <a:t>Normal distribution</a:t>
              </a:r>
            </a:p>
          </p:txBody>
        </p:sp>
      </p:grpSp>
      <p:grpSp>
        <p:nvGrpSpPr>
          <p:cNvPr id="408" name="Google Shape;354;p25"/>
          <p:cNvGrpSpPr/>
          <p:nvPr/>
        </p:nvGrpSpPr>
        <p:grpSpPr>
          <a:xfrm>
            <a:off x="6024174" y="5876625"/>
            <a:ext cx="1728901" cy="901634"/>
            <a:chOff x="0" y="0"/>
            <a:chExt cx="1728900" cy="901633"/>
          </a:xfrm>
        </p:grpSpPr>
        <p:sp>
          <p:nvSpPr>
            <p:cNvPr id="406" name="Google Shape;355;p25"/>
            <p:cNvSpPr/>
            <p:nvPr/>
          </p:nvSpPr>
          <p:spPr>
            <a:xfrm rot="16200000">
              <a:off x="733050" y="-733051"/>
              <a:ext cx="262801" cy="172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5635" y="21600"/>
                    <a:pt x="10800" y="21478"/>
                    <a:pt x="10800" y="21326"/>
                  </a:cubicBezTo>
                  <a:lnTo>
                    <a:pt x="10800" y="11074"/>
                  </a:lnTo>
                  <a:cubicBezTo>
                    <a:pt x="10800" y="10922"/>
                    <a:pt x="5965" y="10800"/>
                    <a:pt x="0" y="10800"/>
                  </a:cubicBezTo>
                  <a:cubicBezTo>
                    <a:pt x="5965" y="10800"/>
                    <a:pt x="10800" y="10678"/>
                    <a:pt x="10800" y="10526"/>
                  </a:cubicBezTo>
                  <a:lnTo>
                    <a:pt x="10800" y="274"/>
                  </a:lnTo>
                  <a:cubicBezTo>
                    <a:pt x="10800" y="122"/>
                    <a:pt x="15635" y="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1F49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356;p25"/>
            <p:cNvSpPr txBox="1"/>
            <p:nvPr/>
          </p:nvSpPr>
          <p:spPr>
            <a:xfrm>
              <a:off x="79200" y="318200"/>
              <a:ext cx="1570500" cy="5834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/>
              <a:r>
                <a:t>Change of</a:t>
              </a:r>
            </a:p>
            <a:p>
              <a:pPr algn="ctr"/>
              <a:r>
                <a:t>variable</a:t>
              </a:r>
            </a:p>
          </p:txBody>
        </p:sp>
      </p:grpSp>
      <p:pic>
        <p:nvPicPr>
          <p:cNvPr id="409" name="Google Shape;341;p25" descr="Google Shape;341;p25"/>
          <p:cNvPicPr>
            <a:picLocks noChangeAspect="1"/>
          </p:cNvPicPr>
          <p:nvPr/>
        </p:nvPicPr>
        <p:blipFill>
          <a:blip r:embed="rId4">
            <a:extLst/>
          </a:blip>
          <a:srcRect l="91345" t="26869" r="0" b="53650"/>
          <a:stretch>
            <a:fillRect/>
          </a:stretch>
        </p:blipFill>
        <p:spPr>
          <a:xfrm rot="16200000">
            <a:off x="7169786" y="2607931"/>
            <a:ext cx="610734" cy="1298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000"/>
                                        <p:tgtEl>
                                          <p:spTgt spid="40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Class="entr" nodeType="withEffect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1000"/>
                                        <p:tgtEl>
                                          <p:spTgt spid="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1000"/>
                                        <p:tgtEl>
                                          <p:spTgt spid="4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4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00" grpId="3"/>
      <p:bldP build="whole" bldLvl="1" animBg="1" rev="0" advAuto="0" spid="402" grpId="2"/>
      <p:bldP build="whole" bldLvl="1" animBg="1" rev="0" advAuto="0" spid="401" grpId="1"/>
      <p:bldP build="whole" bldLvl="1" animBg="1" rev="0" advAuto="0" spid="389" grpId="4"/>
      <p:bldP build="whole" bldLvl="1" animBg="1" rev="0" advAuto="0" spid="405" grpId="5"/>
      <p:bldP build="whole" bldLvl="1" animBg="1" rev="0" advAuto="0" spid="408" grpId="6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13;p1"/>
          <p:cNvSpPr txBox="1"/>
          <p:nvPr>
            <p:ph type="sldNum" sz="quarter" idx="2"/>
          </p:nvPr>
        </p:nvSpPr>
        <p:spPr>
          <a:xfrm>
            <a:off x="961865" y="679203"/>
            <a:ext cx="229838" cy="213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12" name="Google Shape;362;p26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Experiments</a:t>
            </a:r>
          </a:p>
        </p:txBody>
      </p:sp>
      <p:sp>
        <p:nvSpPr>
          <p:cNvPr id="413" name="Google Shape;363;p26"/>
          <p:cNvSpPr txBox="1"/>
          <p:nvPr/>
        </p:nvSpPr>
        <p:spPr>
          <a:xfrm>
            <a:off x="706899" y="6380219"/>
            <a:ext cx="8392202" cy="24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900">
                <a:solidFill>
                  <a:srgbClr val="0047B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Icon made by Freepik from www.flaticon.com</a:t>
            </a:r>
          </a:p>
        </p:txBody>
      </p:sp>
      <p:pic>
        <p:nvPicPr>
          <p:cNvPr id="414" name="Google Shape;364;p26" descr="Google Shape;364;p2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08425" y="1865425"/>
            <a:ext cx="3127151" cy="31271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13;p1"/>
          <p:cNvSpPr txBox="1"/>
          <p:nvPr>
            <p:ph type="sldNum" sz="quarter" idx="2"/>
          </p:nvPr>
        </p:nvSpPr>
        <p:spPr>
          <a:xfrm>
            <a:off x="961865" y="679203"/>
            <a:ext cx="229838" cy="213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417" name="Google Shape;370;p27" descr="Google Shape;370;p2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14" y="1691103"/>
            <a:ext cx="8839176" cy="4988667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Google Shape;371;p27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 silico validation</a:t>
            </a:r>
          </a:p>
        </p:txBody>
      </p:sp>
      <p:pic>
        <p:nvPicPr>
          <p:cNvPr id="419" name="Google Shape;372;p27" descr="Google Shape;372;p2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24" y="1691087"/>
            <a:ext cx="8839201" cy="4988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Google Shape;373;p27" descr="Google Shape;373;p2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2424" y="1691075"/>
            <a:ext cx="8839201" cy="4988726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Google Shape;374;p27"/>
          <p:cNvSpPr txBox="1"/>
          <p:nvPr/>
        </p:nvSpPr>
        <p:spPr>
          <a:xfrm>
            <a:off x="483974" y="1263025"/>
            <a:ext cx="5259902" cy="380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marL="457200" indent="-317500">
              <a:buClr>
                <a:srgbClr val="000000"/>
              </a:buClr>
              <a:buSzPts val="1400"/>
              <a:buFont typeface="Arial"/>
              <a:buChar char="●"/>
            </a:lvl1pPr>
          </a:lstStyle>
          <a:p>
            <a:pPr/>
            <a:r>
              <a:t>Simulation framework for organ spectra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9" grpId="1"/>
      <p:bldP build="whole" bldLvl="1" animBg="1" rev="0" advAuto="0" spid="420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13;p1"/>
          <p:cNvSpPr txBox="1"/>
          <p:nvPr>
            <p:ph type="sldNum" sz="quarter" idx="2"/>
          </p:nvPr>
        </p:nvSpPr>
        <p:spPr>
          <a:xfrm>
            <a:off x="961865" y="679203"/>
            <a:ext cx="229838" cy="213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24" name="Google Shape;380;p28"/>
          <p:cNvSpPr txBox="1"/>
          <p:nvPr/>
        </p:nvSpPr>
        <p:spPr>
          <a:xfrm>
            <a:off x="1721911" y="223789"/>
            <a:ext cx="5324452" cy="375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b="1" sz="2000">
                <a:solidFill>
                  <a:srgbClr val="FFFFFF"/>
                </a:solidFill>
              </a:defRPr>
            </a:lvl1pPr>
          </a:lstStyle>
          <a:p>
            <a:pPr/>
            <a:r>
              <a:t>Domain gap: simulation &amp; real data</a:t>
            </a:r>
          </a:p>
        </p:txBody>
      </p:sp>
      <p:sp>
        <p:nvSpPr>
          <p:cNvPr id="425" name="Google Shape;381;p28"/>
          <p:cNvSpPr txBox="1"/>
          <p:nvPr/>
        </p:nvSpPr>
        <p:spPr>
          <a:xfrm>
            <a:off x="483974" y="1415425"/>
            <a:ext cx="5259902" cy="1430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17500">
              <a:buClr>
                <a:srgbClr val="000000"/>
              </a:buClr>
              <a:buSzPts val="1400"/>
              <a:buFont typeface="Arial"/>
              <a:buChar char="●"/>
            </a:pPr>
            <a:r>
              <a:t>Simulation framework for organ spectra</a:t>
            </a:r>
          </a:p>
          <a:p>
            <a:pPr marL="457200" indent="-317500">
              <a:buClr>
                <a:srgbClr val="000000"/>
              </a:buClr>
              <a:buSzPts val="1400"/>
              <a:buFont typeface="Arial"/>
              <a:buChar char="●"/>
            </a:pPr>
            <a:r>
              <a:t>Includes: Hb, HbO</a:t>
            </a:r>
            <a:r>
              <a:rPr baseline="-25000"/>
              <a:t>2</a:t>
            </a:r>
            <a:r>
              <a:t>, H</a:t>
            </a:r>
            <a:r>
              <a:rPr baseline="-25000"/>
              <a:t>2</a:t>
            </a:r>
            <a:r>
              <a:t>O,...</a:t>
            </a:r>
          </a:p>
          <a:p>
            <a:pPr marL="457200" indent="-317500">
              <a:buClr>
                <a:srgbClr val="000000"/>
              </a:buClr>
              <a:buSzPts val="1400"/>
              <a:buFont typeface="Arial"/>
              <a:buChar char="●"/>
            </a:pPr>
            <a:r>
              <a:t>Not includes: Bilirubin (Bile)</a:t>
            </a:r>
            <a:br/>
          </a:p>
          <a:p>
            <a:pPr marL="457200" indent="-317500">
              <a:buClr>
                <a:srgbClr val="000000"/>
              </a:buClr>
              <a:buSzPts val="1400"/>
              <a:buFont typeface="Arial"/>
              <a:buChar char="●"/>
            </a:pPr>
            <a:r>
              <a:t>Train on simulated spectra</a:t>
            </a:r>
          </a:p>
          <a:p>
            <a:pPr marL="457200" indent="-317500">
              <a:buClr>
                <a:srgbClr val="000000"/>
              </a:buClr>
              <a:buSzPts val="1400"/>
              <a:buFont typeface="Arial"/>
              <a:buChar char="●"/>
            </a:pPr>
            <a:r>
              <a:t>Evaluation on porcine organ spectra</a:t>
            </a:r>
          </a:p>
        </p:txBody>
      </p:sp>
      <p:pic>
        <p:nvPicPr>
          <p:cNvPr id="426" name="Google Shape;382;p28" descr="Google Shape;382;p2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2099" y="3562499"/>
            <a:ext cx="7479802" cy="2622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Google Shape;383;p28" descr="Google Shape;383;p2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2099" y="3562508"/>
            <a:ext cx="7479802" cy="2622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Google Shape;384;p28" descr="Google Shape;384;p2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3229" y="3515774"/>
            <a:ext cx="7669942" cy="26225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4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4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4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1000"/>
                                        <p:tgtEl>
                                          <p:spTgt spid="4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1000"/>
                                        <p:tgtEl>
                                          <p:spTgt spid="4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0"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5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6" grpId="2"/>
      <p:bldP build="p" bldLvl="5" animBg="1" rev="0" advAuto="0" spid="425" grpId="1"/>
      <p:bldP build="whole" bldLvl="1" animBg="1" rev="0" advAuto="0" spid="428" grpId="4"/>
      <p:bldP build="whole" bldLvl="1" animBg="1" rev="0" advAuto="0" spid="427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13;p1"/>
          <p:cNvSpPr txBox="1"/>
          <p:nvPr>
            <p:ph type="sldNum" sz="quarter" idx="2"/>
          </p:nvPr>
        </p:nvSpPr>
        <p:spPr>
          <a:xfrm>
            <a:off x="961865" y="679203"/>
            <a:ext cx="229838" cy="213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431" name="out.mp4&#10;&#10;Google Shape;390;p29" descr="out.mp4Google Shape;390;p29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6000" y="1271562"/>
            <a:ext cx="4572000" cy="3429001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Google Shape;392;p29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Scene change detection with WAIC</a:t>
            </a:r>
          </a:p>
        </p:txBody>
      </p:sp>
      <p:sp>
        <p:nvSpPr>
          <p:cNvPr id="433" name="Google Shape;393;p29"/>
          <p:cNvSpPr txBox="1"/>
          <p:nvPr/>
        </p:nvSpPr>
        <p:spPr>
          <a:xfrm>
            <a:off x="1858949" y="4889124"/>
            <a:ext cx="5426102" cy="466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2000"/>
            </a:lvl1pPr>
          </a:lstStyle>
          <a:p>
            <a:pPr/>
            <a:r>
              <a:t>Thank you for your attention!</a:t>
            </a:r>
          </a:p>
        </p:txBody>
      </p:sp>
      <p:sp>
        <p:nvSpPr>
          <p:cNvPr id="434" name="Google Shape;394;p29"/>
          <p:cNvSpPr/>
          <p:nvPr/>
        </p:nvSpPr>
        <p:spPr>
          <a:xfrm>
            <a:off x="3435973" y="5399125"/>
            <a:ext cx="1896301" cy="882301"/>
          </a:xfrm>
          <a:prstGeom prst="roundRect">
            <a:avLst>
              <a:gd name="adj" fmla="val 10000"/>
            </a:avLst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35" name="waic_lip_scene_change.mp4" descr="waic_lip_scene_change.mp4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2180594" y="1217653"/>
            <a:ext cx="4782812" cy="36609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mediacall" nodeType="after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0000" fill="hold"/>
                                        <p:tgtEl>
                                          <p:spTgt spid="4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435"/>
                </p:tgtEl>
              </p:cMediaNode>
            </p:video>
          </p:childTnLst>
        </p:cTn>
      </p:par>
    </p:tnLst>
    <p:bldLst>
      <p:bldP build="whole" bldLvl="1" animBg="1" rev="0" advAuto="0" spid="433" grpId="2"/>
      <p:bldP build="whole" bldLvl="1" animBg="1" rev="0" advAuto="0" spid="43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13;p1"/>
          <p:cNvSpPr txBox="1"/>
          <p:nvPr>
            <p:ph type="sldNum" sz="quarter" idx="2"/>
          </p:nvPr>
        </p:nvSpPr>
        <p:spPr>
          <a:xfrm>
            <a:off x="961865" y="679203"/>
            <a:ext cx="229838" cy="213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38" name="Google Shape;400;p30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Implementation details</a:t>
            </a:r>
          </a:p>
        </p:txBody>
      </p:sp>
      <p:sp>
        <p:nvSpPr>
          <p:cNvPr id="439" name="Google Shape;401;p30"/>
          <p:cNvSpPr txBox="1"/>
          <p:nvPr/>
        </p:nvSpPr>
        <p:spPr>
          <a:xfrm>
            <a:off x="319624" y="1470224"/>
            <a:ext cx="5259902" cy="2209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17500">
              <a:buClr>
                <a:srgbClr val="000000"/>
              </a:buClr>
              <a:buSzPts val="1400"/>
              <a:buFont typeface="Arial"/>
              <a:buChar char="●"/>
            </a:pPr>
            <a:r>
              <a:t>Training set: 500.000 spectra</a:t>
            </a:r>
          </a:p>
          <a:p>
            <a:pPr marL="457200" indent="-317500">
              <a:buClr>
                <a:srgbClr val="000000"/>
              </a:buClr>
              <a:buSzPts val="1400"/>
              <a:buFont typeface="Arial"/>
              <a:buChar char="●"/>
            </a:pPr>
            <a:r>
              <a:t>Test set:         50.000 spectra</a:t>
            </a:r>
          </a:p>
          <a:p>
            <a:pPr marL="457200" indent="-317500">
              <a:buClr>
                <a:srgbClr val="000000"/>
              </a:buClr>
              <a:buSzPts val="1400"/>
              <a:buFont typeface="Arial"/>
              <a:buChar char="●"/>
            </a:pPr>
            <a:r>
              <a:t>In silico validation: training split 49% / 51%</a:t>
            </a:r>
            <a:br/>
          </a:p>
          <a:p>
            <a:pPr marL="457200" indent="-317500">
              <a:buClr>
                <a:srgbClr val="000000"/>
              </a:buClr>
              <a:buSzPts val="1400"/>
              <a:buFont typeface="Arial"/>
              <a:buChar char="●"/>
            </a:pPr>
            <a:r>
              <a:t>Ensemble size: 5</a:t>
            </a:r>
          </a:p>
          <a:p>
            <a:pPr marL="457200" indent="-317500">
              <a:buClr>
                <a:srgbClr val="000000"/>
              </a:buClr>
              <a:buSzPts val="1400"/>
              <a:buFont typeface="Arial"/>
              <a:buChar char="●"/>
            </a:pPr>
            <a:r>
              <a:t>Epochs: 120</a:t>
            </a:r>
          </a:p>
          <a:p>
            <a:pPr marL="457200" indent="-317500">
              <a:buClr>
                <a:srgbClr val="000000"/>
              </a:buClr>
              <a:buSzPts val="1400"/>
              <a:buFont typeface="Arial"/>
              <a:buChar char="●"/>
            </a:pPr>
            <a:r>
              <a:t>Learning rate: 1.0e-3</a:t>
            </a:r>
          </a:p>
          <a:p>
            <a:pPr marL="457200" indent="-317500">
              <a:buClr>
                <a:srgbClr val="000000"/>
              </a:buClr>
              <a:buSzPts val="1400"/>
              <a:buFont typeface="Arial"/>
              <a:buChar char="●"/>
            </a:pPr>
            <a:r>
              <a:t>Optimizer: Adam</a:t>
            </a:r>
          </a:p>
          <a:p>
            <a:pPr marL="457200" indent="-317500">
              <a:buClr>
                <a:srgbClr val="000000"/>
              </a:buClr>
              <a:buSzPts val="1400"/>
              <a:buFont typeface="Arial"/>
              <a:buChar char="●"/>
            </a:pPr>
            <a:r>
              <a:t>Layers: 10 affine coupling blocks</a:t>
            </a:r>
          </a:p>
          <a:p>
            <a:pPr lvl="1" marL="914400" indent="-317500">
              <a:buClr>
                <a:srgbClr val="000000"/>
              </a:buClr>
              <a:buSzPts val="1400"/>
              <a:buFont typeface="Arial"/>
              <a:buChar char="○"/>
            </a:pPr>
            <a:r>
              <a:t>3 layer fc subnets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13;p1"/>
          <p:cNvSpPr txBox="1"/>
          <p:nvPr>
            <p:ph type="sldNum" sz="quarter" idx="2"/>
          </p:nvPr>
        </p:nvSpPr>
        <p:spPr>
          <a:xfrm>
            <a:off x="961865" y="679203"/>
            <a:ext cx="229838" cy="213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442" name="Google Shape;490;p33" descr="Google Shape;490;p3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0800" y="1794599"/>
            <a:ext cx="4502402" cy="159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Google Shape;491;p33" descr="Google Shape;491;p3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20800" y="3965807"/>
            <a:ext cx="4502399" cy="1709835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Google Shape;492;p33"/>
          <p:cNvSpPr txBox="1"/>
          <p:nvPr/>
        </p:nvSpPr>
        <p:spPr>
          <a:xfrm>
            <a:off x="2985849" y="6423274"/>
            <a:ext cx="2702401" cy="318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000"/>
            </a:lvl1pPr>
          </a:lstStyle>
          <a:p>
            <a:pPr/>
            <a:r>
              <a:t>With permission from Lynton Ardizzone</a:t>
            </a:r>
          </a:p>
        </p:txBody>
      </p:sp>
      <p:sp>
        <p:nvSpPr>
          <p:cNvPr id="445" name="Google Shape;493;p3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Coupling layers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13;p1"/>
          <p:cNvSpPr txBox="1"/>
          <p:nvPr>
            <p:ph type="sldNum" sz="quarter" idx="2"/>
          </p:nvPr>
        </p:nvSpPr>
        <p:spPr>
          <a:xfrm>
            <a:off x="961865" y="679203"/>
            <a:ext cx="229838" cy="213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48" name="Google Shape;407;p3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Porcine organ data</a:t>
            </a:r>
          </a:p>
        </p:txBody>
      </p:sp>
      <p:pic>
        <p:nvPicPr>
          <p:cNvPr id="449" name="Google Shape;408;p31" descr="Google Shape;408;p3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84274"/>
            <a:ext cx="8839200" cy="44726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49;p8"/>
          <p:cNvSpPr txBox="1"/>
          <p:nvPr>
            <p:ph type="sldNum" sz="quarter" idx="2"/>
          </p:nvPr>
        </p:nvSpPr>
        <p:spPr>
          <a:xfrm>
            <a:off x="961865" y="679203"/>
            <a:ext cx="166270" cy="213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75" name="Google Shape;97;p15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Which organs are perfused?</a:t>
            </a:r>
          </a:p>
        </p:txBody>
      </p:sp>
      <p:pic>
        <p:nvPicPr>
          <p:cNvPr id="176" name="Google Shape;98;p15" descr="Google Shape;98;p15"/>
          <p:cNvPicPr>
            <a:picLocks noChangeAspect="1"/>
          </p:cNvPicPr>
          <p:nvPr/>
        </p:nvPicPr>
        <p:blipFill>
          <a:blip r:embed="rId2">
            <a:extLst/>
          </a:blip>
          <a:srcRect l="23454" t="32996" r="6280" b="12127"/>
          <a:stretch>
            <a:fillRect/>
          </a:stretch>
        </p:blipFill>
        <p:spPr>
          <a:xfrm>
            <a:off x="0" y="1495079"/>
            <a:ext cx="4528080" cy="21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Google Shape;99;p15" descr="Google Shape;99;p15"/>
          <p:cNvPicPr>
            <a:picLocks noChangeAspect="1"/>
          </p:cNvPicPr>
          <p:nvPr/>
        </p:nvPicPr>
        <p:blipFill>
          <a:blip r:embed="rId3">
            <a:extLst/>
          </a:blip>
          <a:srcRect l="7338" t="24599" r="22034" b="20675"/>
          <a:stretch>
            <a:fillRect/>
          </a:stretch>
        </p:blipFill>
        <p:spPr>
          <a:xfrm>
            <a:off x="-23401" y="3719519"/>
            <a:ext cx="4551482" cy="2145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Google Shape;100;p15" descr="Google Shape;100;p15"/>
          <p:cNvPicPr>
            <a:picLocks noChangeAspect="1"/>
          </p:cNvPicPr>
          <p:nvPr/>
        </p:nvPicPr>
        <p:blipFill>
          <a:blip r:embed="rId4">
            <a:extLst/>
          </a:blip>
          <a:srcRect l="25911" t="48946" r="22139" b="14267"/>
          <a:stretch>
            <a:fillRect/>
          </a:stretch>
        </p:blipFill>
        <p:spPr>
          <a:xfrm>
            <a:off x="4615560" y="1495079"/>
            <a:ext cx="4528080" cy="2137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Google Shape;101;p15" descr="Google Shape;101;p15"/>
          <p:cNvPicPr>
            <a:picLocks noChangeAspect="1"/>
          </p:cNvPicPr>
          <p:nvPr/>
        </p:nvPicPr>
        <p:blipFill>
          <a:blip r:embed="rId5">
            <a:extLst/>
          </a:blip>
          <a:srcRect l="10854" t="44127" r="33422" b="16523"/>
          <a:stretch>
            <a:fillRect/>
          </a:stretch>
        </p:blipFill>
        <p:spPr>
          <a:xfrm>
            <a:off x="4615560" y="3719519"/>
            <a:ext cx="4551483" cy="21452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0" name="Google Shape;102;p15"/>
          <p:cNvGrpSpPr/>
          <p:nvPr/>
        </p:nvGrpSpPr>
        <p:grpSpPr>
          <a:xfrm>
            <a:off x="44279" y="1128599"/>
            <a:ext cx="9000564" cy="5163143"/>
            <a:chOff x="0" y="0"/>
            <a:chExt cx="9000563" cy="5163141"/>
          </a:xfrm>
        </p:grpSpPr>
        <p:sp>
          <p:nvSpPr>
            <p:cNvPr id="180" name="Google Shape;103;p15"/>
            <p:cNvSpPr/>
            <p:nvPr/>
          </p:nvSpPr>
          <p:spPr>
            <a:xfrm>
              <a:off x="0" y="379439"/>
              <a:ext cx="4123583" cy="2140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6" h="20786" fill="norm" stroke="1" extrusionOk="0">
                  <a:moveTo>
                    <a:pt x="790" y="19997"/>
                  </a:moveTo>
                  <a:cubicBezTo>
                    <a:pt x="-1554" y="18783"/>
                    <a:pt x="1986" y="14323"/>
                    <a:pt x="2822" y="11919"/>
                  </a:cubicBezTo>
                  <a:cubicBezTo>
                    <a:pt x="3657" y="9515"/>
                    <a:pt x="4543" y="7335"/>
                    <a:pt x="5802" y="5572"/>
                  </a:cubicBezTo>
                  <a:cubicBezTo>
                    <a:pt x="7060" y="3809"/>
                    <a:pt x="8978" y="2252"/>
                    <a:pt x="10374" y="1341"/>
                  </a:cubicBezTo>
                  <a:cubicBezTo>
                    <a:pt x="11770" y="430"/>
                    <a:pt x="12871" y="155"/>
                    <a:pt x="14178" y="105"/>
                  </a:cubicBezTo>
                  <a:cubicBezTo>
                    <a:pt x="15485" y="54"/>
                    <a:pt x="17281" y="-390"/>
                    <a:pt x="18215" y="1039"/>
                  </a:cubicBezTo>
                  <a:cubicBezTo>
                    <a:pt x="19149" y="2467"/>
                    <a:pt x="20003" y="5650"/>
                    <a:pt x="19781" y="8677"/>
                  </a:cubicBezTo>
                  <a:cubicBezTo>
                    <a:pt x="19559" y="11704"/>
                    <a:pt x="20046" y="17313"/>
                    <a:pt x="16883" y="19200"/>
                  </a:cubicBezTo>
                  <a:cubicBezTo>
                    <a:pt x="13720" y="21086"/>
                    <a:pt x="3133" y="21210"/>
                    <a:pt x="790" y="19997"/>
                  </a:cubicBezTo>
                  <a:close/>
                </a:path>
              </a:pathLst>
            </a:custGeom>
            <a:noFill/>
            <a:ln w="57225" cap="flat">
              <a:solidFill>
                <a:srgbClr val="0047B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1" name="Google Shape;104;p15"/>
            <p:cNvSpPr txBox="1"/>
            <p:nvPr/>
          </p:nvSpPr>
          <p:spPr>
            <a:xfrm>
              <a:off x="2322360" y="0"/>
              <a:ext cx="1607401" cy="349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t">
              <a:spAutoFit/>
            </a:bodyPr>
            <a:lstStyle>
              <a:lvl1pPr algn="ctr">
                <a:defRPr b="1" sz="1800">
                  <a:solidFill>
                    <a:srgbClr val="0047B9"/>
                  </a:solidFill>
                </a:defRPr>
              </a:lvl1pPr>
            </a:lstStyle>
            <a:p>
              <a:pPr/>
              <a:r>
                <a:t>No blood flow</a:t>
              </a:r>
            </a:p>
          </p:txBody>
        </p:sp>
        <p:sp>
          <p:nvSpPr>
            <p:cNvPr id="182" name="Google Shape;105;p15"/>
            <p:cNvSpPr/>
            <p:nvPr/>
          </p:nvSpPr>
          <p:spPr>
            <a:xfrm>
              <a:off x="5225040" y="369359"/>
              <a:ext cx="3775523" cy="1990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0925" fill="norm" stroke="1" extrusionOk="0">
                  <a:moveTo>
                    <a:pt x="20" y="13742"/>
                  </a:moveTo>
                  <a:cubicBezTo>
                    <a:pt x="67" y="12020"/>
                    <a:pt x="-328" y="9552"/>
                    <a:pt x="1001" y="7443"/>
                  </a:cubicBezTo>
                  <a:cubicBezTo>
                    <a:pt x="2329" y="5334"/>
                    <a:pt x="5350" y="2195"/>
                    <a:pt x="7991" y="1088"/>
                  </a:cubicBezTo>
                  <a:cubicBezTo>
                    <a:pt x="10633" y="-18"/>
                    <a:pt x="14640" y="-548"/>
                    <a:pt x="16849" y="804"/>
                  </a:cubicBezTo>
                  <a:cubicBezTo>
                    <a:pt x="19058" y="2157"/>
                    <a:pt x="21219" y="6157"/>
                    <a:pt x="21246" y="9202"/>
                  </a:cubicBezTo>
                  <a:cubicBezTo>
                    <a:pt x="21272" y="12247"/>
                    <a:pt x="19764" y="17137"/>
                    <a:pt x="17007" y="19075"/>
                  </a:cubicBezTo>
                  <a:cubicBezTo>
                    <a:pt x="14249" y="21014"/>
                    <a:pt x="7417" y="21052"/>
                    <a:pt x="4702" y="20834"/>
                  </a:cubicBezTo>
                  <a:cubicBezTo>
                    <a:pt x="1986" y="20617"/>
                    <a:pt x="1475" y="18953"/>
                    <a:pt x="716" y="17770"/>
                  </a:cubicBezTo>
                  <a:cubicBezTo>
                    <a:pt x="-43" y="16588"/>
                    <a:pt x="-27" y="15463"/>
                    <a:pt x="20" y="13742"/>
                  </a:cubicBezTo>
                  <a:close/>
                </a:path>
              </a:pathLst>
            </a:custGeom>
            <a:noFill/>
            <a:ln w="57225" cap="flat">
              <a:solidFill>
                <a:srgbClr val="FF00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3" name="Google Shape;106;p15"/>
            <p:cNvSpPr txBox="1"/>
            <p:nvPr/>
          </p:nvSpPr>
          <p:spPr>
            <a:xfrm>
              <a:off x="5119200" y="0"/>
              <a:ext cx="1263001" cy="349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t">
              <a:spAutoFit/>
            </a:bodyPr>
            <a:lstStyle>
              <a:lvl1pPr>
                <a:defRPr b="1" sz="1800">
                  <a:solidFill>
                    <a:srgbClr val="FF0004"/>
                  </a:solidFill>
                </a:defRPr>
              </a:lvl1pPr>
            </a:lstStyle>
            <a:p>
              <a:pPr/>
              <a:r>
                <a:t>Blood flow</a:t>
              </a:r>
            </a:p>
          </p:txBody>
        </p:sp>
        <p:sp>
          <p:nvSpPr>
            <p:cNvPr id="184" name="Google Shape;107;p15"/>
            <p:cNvSpPr/>
            <p:nvPr/>
          </p:nvSpPr>
          <p:spPr>
            <a:xfrm>
              <a:off x="188639" y="2688479"/>
              <a:ext cx="3990537" cy="2034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6" h="20064" fill="norm" stroke="1" extrusionOk="0">
                  <a:moveTo>
                    <a:pt x="1905" y="189"/>
                  </a:moveTo>
                  <a:cubicBezTo>
                    <a:pt x="3964" y="-556"/>
                    <a:pt x="10202" y="1094"/>
                    <a:pt x="12428" y="1839"/>
                  </a:cubicBezTo>
                  <a:cubicBezTo>
                    <a:pt x="14654" y="2584"/>
                    <a:pt x="14668" y="3125"/>
                    <a:pt x="15259" y="4660"/>
                  </a:cubicBezTo>
                  <a:cubicBezTo>
                    <a:pt x="15850" y="6195"/>
                    <a:pt x="15340" y="8758"/>
                    <a:pt x="15974" y="11047"/>
                  </a:cubicBezTo>
                  <a:cubicBezTo>
                    <a:pt x="16608" y="13335"/>
                    <a:pt x="21255" y="17061"/>
                    <a:pt x="19063" y="18392"/>
                  </a:cubicBezTo>
                  <a:cubicBezTo>
                    <a:pt x="16870" y="19722"/>
                    <a:pt x="5984" y="21044"/>
                    <a:pt x="2820" y="19030"/>
                  </a:cubicBezTo>
                  <a:cubicBezTo>
                    <a:pt x="-345" y="17017"/>
                    <a:pt x="241" y="9459"/>
                    <a:pt x="74" y="6310"/>
                  </a:cubicBezTo>
                  <a:cubicBezTo>
                    <a:pt x="-92" y="3161"/>
                    <a:pt x="-154" y="934"/>
                    <a:pt x="1905" y="189"/>
                  </a:cubicBezTo>
                  <a:close/>
                </a:path>
              </a:pathLst>
            </a:custGeom>
            <a:noFill/>
            <a:ln w="57225" cap="flat">
              <a:solidFill>
                <a:srgbClr val="FF00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" name="Google Shape;108;p15"/>
            <p:cNvSpPr txBox="1"/>
            <p:nvPr/>
          </p:nvSpPr>
          <p:spPr>
            <a:xfrm>
              <a:off x="2667600" y="4813920"/>
              <a:ext cx="1263001" cy="349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t">
              <a:spAutoFit/>
            </a:bodyPr>
            <a:lstStyle>
              <a:lvl1pPr>
                <a:defRPr b="1" sz="1800">
                  <a:solidFill>
                    <a:srgbClr val="FF0004"/>
                  </a:solidFill>
                </a:defRPr>
              </a:lvl1pPr>
            </a:lstStyle>
            <a:p>
              <a:pPr/>
              <a:r>
                <a:t>Blood flow</a:t>
              </a:r>
            </a:p>
          </p:txBody>
        </p:sp>
        <p:sp>
          <p:nvSpPr>
            <p:cNvPr id="186" name="Google Shape;109;p15"/>
            <p:cNvSpPr/>
            <p:nvPr/>
          </p:nvSpPr>
          <p:spPr>
            <a:xfrm>
              <a:off x="4802399" y="3157919"/>
              <a:ext cx="2687557" cy="1607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1" h="20460" fill="norm" stroke="1" extrusionOk="0">
                  <a:moveTo>
                    <a:pt x="1935" y="5483"/>
                  </a:moveTo>
                  <a:cubicBezTo>
                    <a:pt x="3311" y="3850"/>
                    <a:pt x="6814" y="2685"/>
                    <a:pt x="8317" y="1791"/>
                  </a:cubicBezTo>
                  <a:cubicBezTo>
                    <a:pt x="9819" y="898"/>
                    <a:pt x="9119" y="-406"/>
                    <a:pt x="10948" y="121"/>
                  </a:cubicBezTo>
                  <a:cubicBezTo>
                    <a:pt x="12777" y="649"/>
                    <a:pt x="17638" y="3080"/>
                    <a:pt x="19289" y="4956"/>
                  </a:cubicBezTo>
                  <a:cubicBezTo>
                    <a:pt x="20941" y="6831"/>
                    <a:pt x="21370" y="9321"/>
                    <a:pt x="20857" y="11372"/>
                  </a:cubicBezTo>
                  <a:cubicBezTo>
                    <a:pt x="20344" y="13423"/>
                    <a:pt x="19042" y="15781"/>
                    <a:pt x="16210" y="17261"/>
                  </a:cubicBezTo>
                  <a:cubicBezTo>
                    <a:pt x="13378" y="18740"/>
                    <a:pt x="6558" y="21194"/>
                    <a:pt x="3866" y="20249"/>
                  </a:cubicBezTo>
                  <a:cubicBezTo>
                    <a:pt x="1174" y="19304"/>
                    <a:pt x="348" y="14045"/>
                    <a:pt x="59" y="11592"/>
                  </a:cubicBezTo>
                  <a:cubicBezTo>
                    <a:pt x="-230" y="9138"/>
                    <a:pt x="558" y="7116"/>
                    <a:pt x="1935" y="5483"/>
                  </a:cubicBezTo>
                  <a:close/>
                </a:path>
              </a:pathLst>
            </a:custGeom>
            <a:noFill/>
            <a:ln w="57225" cap="flat">
              <a:solidFill>
                <a:srgbClr val="0047B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0;p15"/>
            <p:cNvSpPr/>
            <p:nvPr/>
          </p:nvSpPr>
          <p:spPr>
            <a:xfrm>
              <a:off x="6145560" y="2649599"/>
              <a:ext cx="1661650" cy="86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1" h="20427" fill="norm" stroke="1" extrusionOk="0">
                  <a:moveTo>
                    <a:pt x="579" y="8813"/>
                  </a:moveTo>
                  <a:cubicBezTo>
                    <a:pt x="2550" y="12196"/>
                    <a:pt x="13298" y="19520"/>
                    <a:pt x="16569" y="20338"/>
                  </a:cubicBezTo>
                  <a:cubicBezTo>
                    <a:pt x="19839" y="21156"/>
                    <a:pt x="20208" y="16125"/>
                    <a:pt x="20201" y="13721"/>
                  </a:cubicBezTo>
                  <a:cubicBezTo>
                    <a:pt x="20193" y="11316"/>
                    <a:pt x="19101" y="8194"/>
                    <a:pt x="16524" y="5913"/>
                  </a:cubicBezTo>
                  <a:cubicBezTo>
                    <a:pt x="13948" y="3633"/>
                    <a:pt x="7400" y="-444"/>
                    <a:pt x="4743" y="39"/>
                  </a:cubicBezTo>
                  <a:cubicBezTo>
                    <a:pt x="2085" y="523"/>
                    <a:pt x="-1392" y="5430"/>
                    <a:pt x="579" y="8813"/>
                  </a:cubicBezTo>
                  <a:close/>
                </a:path>
              </a:pathLst>
            </a:custGeom>
            <a:noFill/>
            <a:ln w="57225" cap="flat">
              <a:solidFill>
                <a:srgbClr val="FF00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1;p15"/>
            <p:cNvSpPr txBox="1"/>
            <p:nvPr/>
          </p:nvSpPr>
          <p:spPr>
            <a:xfrm>
              <a:off x="5120280" y="4772160"/>
              <a:ext cx="1607401" cy="349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t">
              <a:spAutoFit/>
            </a:bodyPr>
            <a:lstStyle>
              <a:lvl1pPr>
                <a:defRPr b="1" sz="1800">
                  <a:solidFill>
                    <a:srgbClr val="0047B9"/>
                  </a:solidFill>
                </a:defRPr>
              </a:lvl1pPr>
            </a:lstStyle>
            <a:p>
              <a:pPr/>
              <a:r>
                <a:t>No blood flow</a:t>
              </a:r>
            </a:p>
          </p:txBody>
        </p:sp>
        <p:sp>
          <p:nvSpPr>
            <p:cNvPr id="189" name="Google Shape;112;p15"/>
            <p:cNvSpPr txBox="1"/>
            <p:nvPr/>
          </p:nvSpPr>
          <p:spPr>
            <a:xfrm>
              <a:off x="7363440" y="4772160"/>
              <a:ext cx="1263001" cy="349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t">
              <a:spAutoFit/>
            </a:bodyPr>
            <a:lstStyle>
              <a:lvl1pPr algn="ctr">
                <a:defRPr b="1" sz="1800">
                  <a:solidFill>
                    <a:srgbClr val="FF0004"/>
                  </a:solidFill>
                </a:defRPr>
              </a:lvl1pPr>
            </a:lstStyle>
            <a:p>
              <a:pPr/>
              <a:r>
                <a:t>Blood flow</a:t>
              </a:r>
            </a:p>
          </p:txBody>
        </p:sp>
      </p:grpSp>
      <p:sp>
        <p:nvSpPr>
          <p:cNvPr id="191" name="Google Shape;113;p15"/>
          <p:cNvSpPr txBox="1"/>
          <p:nvPr/>
        </p:nvSpPr>
        <p:spPr>
          <a:xfrm>
            <a:off x="872474" y="6380167"/>
            <a:ext cx="7948202" cy="54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>
              <a:defRPr sz="900">
                <a:solidFill>
                  <a:srgbClr val="0047B9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Wirkert,…, Maier-Hein: “Physiological parameter estimation from multispectral images unleashed”, MICCAI 2017</a:t>
            </a:r>
          </a:p>
          <a:p>
            <a:pPr>
              <a:defRPr sz="900">
                <a:solidFill>
                  <a:srgbClr val="0047B9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Wirkert,…, Maier-Hein: “Robust near real-time estimation of physiological parameters…”, Int J Cars (IPCAI 2016) 2016</a:t>
            </a:r>
          </a:p>
          <a:p>
            <a:pPr>
              <a:defRPr sz="900">
                <a:solidFill>
                  <a:srgbClr val="0047B9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Wirkert,…, Maier-Hein: “Endoscopic Sheffield Index for unsupervised in vivo spectral band selection.”, MICCAI CARE workshop, 2014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13;p1"/>
          <p:cNvSpPr txBox="1"/>
          <p:nvPr>
            <p:ph type="sldNum" sz="quarter" idx="2"/>
          </p:nvPr>
        </p:nvSpPr>
        <p:spPr>
          <a:xfrm>
            <a:off x="961865" y="679203"/>
            <a:ext cx="229838" cy="213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52" name="Google Shape;414;p32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Comparison to cVAE</a:t>
            </a:r>
          </a:p>
        </p:txBody>
      </p:sp>
      <p:grpSp>
        <p:nvGrpSpPr>
          <p:cNvPr id="481" name="Google Shape;415;p32"/>
          <p:cNvGrpSpPr/>
          <p:nvPr/>
        </p:nvGrpSpPr>
        <p:grpSpPr>
          <a:xfrm>
            <a:off x="-30613" y="998244"/>
            <a:ext cx="9205227" cy="2838435"/>
            <a:chOff x="0" y="0"/>
            <a:chExt cx="9205225" cy="2838433"/>
          </a:xfrm>
        </p:grpSpPr>
        <p:pic>
          <p:nvPicPr>
            <p:cNvPr id="453" name="Google Shape;416;p32" descr="Google Shape;416;p32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3757" t="26237" r="0" b="0"/>
            <a:stretch>
              <a:fillRect/>
            </a:stretch>
          </p:blipFill>
          <p:spPr>
            <a:xfrm>
              <a:off x="4316775" y="350847"/>
              <a:ext cx="1341675" cy="9359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56" name="Google Shape;417;p32"/>
            <p:cNvGrpSpPr/>
            <p:nvPr/>
          </p:nvGrpSpPr>
          <p:grpSpPr>
            <a:xfrm>
              <a:off x="1794024" y="961150"/>
              <a:ext cx="948300" cy="877801"/>
              <a:chOff x="0" y="0"/>
              <a:chExt cx="948298" cy="877800"/>
            </a:xfrm>
          </p:grpSpPr>
          <p:sp>
            <p:nvSpPr>
              <p:cNvPr id="454" name="Rechteck"/>
              <p:cNvSpPr/>
              <p:nvPr/>
            </p:nvSpPr>
            <p:spPr>
              <a:xfrm>
                <a:off x="0" y="-1"/>
                <a:ext cx="948299" cy="877802"/>
              </a:xfrm>
              <a:prstGeom prst="rect">
                <a:avLst/>
              </a:prstGeom>
              <a:solidFill>
                <a:srgbClr val="F85B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2000"/>
                </a:pPr>
              </a:p>
            </p:txBody>
          </p:sp>
          <p:sp>
            <p:nvSpPr>
              <p:cNvPr id="455" name="INN"/>
              <p:cNvSpPr txBox="1"/>
              <p:nvPr/>
            </p:nvSpPr>
            <p:spPr>
              <a:xfrm>
                <a:off x="45725" y="251304"/>
                <a:ext cx="856849" cy="3751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 sz="20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INN</a:t>
                </a:r>
              </a:p>
            </p:txBody>
          </p:sp>
        </p:grpSp>
        <p:sp>
          <p:nvSpPr>
            <p:cNvPr id="457" name="Google Shape;418;p32"/>
            <p:cNvSpPr/>
            <p:nvPr/>
          </p:nvSpPr>
          <p:spPr>
            <a:xfrm>
              <a:off x="1287950" y="1286800"/>
              <a:ext cx="415201" cy="22650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47B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58" name="Google Shape;419;p32"/>
            <p:cNvSpPr/>
            <p:nvPr/>
          </p:nvSpPr>
          <p:spPr>
            <a:xfrm>
              <a:off x="2998275" y="1286800"/>
              <a:ext cx="415201" cy="22650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47B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pic>
          <p:nvPicPr>
            <p:cNvPr id="459" name="Google Shape;420;p32" descr="Google Shape;420;p3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436662" y="1513300"/>
              <a:ext cx="1101901" cy="741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62" name="Google Shape;421;p32"/>
            <p:cNvGrpSpPr/>
            <p:nvPr/>
          </p:nvGrpSpPr>
          <p:grpSpPr>
            <a:xfrm>
              <a:off x="625298" y="962049"/>
              <a:ext cx="255227" cy="876002"/>
              <a:chOff x="0" y="0"/>
              <a:chExt cx="255226" cy="876000"/>
            </a:xfrm>
          </p:grpSpPr>
          <p:sp>
            <p:nvSpPr>
              <p:cNvPr id="460" name="Google Shape;422;p32"/>
              <p:cNvSpPr/>
              <p:nvPr/>
            </p:nvSpPr>
            <p:spPr>
              <a:xfrm>
                <a:off x="47927" y="-1"/>
                <a:ext cx="207300" cy="876002"/>
              </a:xfrm>
              <a:prstGeom prst="rect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1" name="Google Shape;423;p32"/>
              <p:cNvSpPr txBox="1"/>
              <p:nvPr/>
            </p:nvSpPr>
            <p:spPr>
              <a:xfrm>
                <a:off x="0" y="186723"/>
                <a:ext cx="207300" cy="466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spAutoFit/>
              </a:bodyPr>
              <a:lstStyle>
                <a:lvl1pPr algn="ctr">
                  <a:defRPr sz="2000"/>
                </a:lvl1pPr>
              </a:lstStyle>
              <a:p>
                <a:pPr/>
                <a:r>
                  <a:t>x</a:t>
                </a:r>
              </a:p>
            </p:txBody>
          </p:sp>
        </p:grpSp>
        <p:grpSp>
          <p:nvGrpSpPr>
            <p:cNvPr id="465" name="Google Shape;424;p32"/>
            <p:cNvGrpSpPr/>
            <p:nvPr/>
          </p:nvGrpSpPr>
          <p:grpSpPr>
            <a:xfrm>
              <a:off x="3655822" y="470500"/>
              <a:ext cx="255227" cy="876001"/>
              <a:chOff x="0" y="0"/>
              <a:chExt cx="255226" cy="876000"/>
            </a:xfrm>
          </p:grpSpPr>
          <p:sp>
            <p:nvSpPr>
              <p:cNvPr id="463" name="Google Shape;425;p32"/>
              <p:cNvSpPr/>
              <p:nvPr/>
            </p:nvSpPr>
            <p:spPr>
              <a:xfrm>
                <a:off x="47927" y="-1"/>
                <a:ext cx="207300" cy="876002"/>
              </a:xfrm>
              <a:prstGeom prst="rect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426;p32"/>
              <p:cNvSpPr txBox="1"/>
              <p:nvPr/>
            </p:nvSpPr>
            <p:spPr>
              <a:xfrm>
                <a:off x="0" y="186723"/>
                <a:ext cx="207300" cy="466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spAutoFit/>
              </a:bodyPr>
              <a:lstStyle>
                <a:lvl1pPr algn="ctr">
                  <a:defRPr sz="2000"/>
                </a:lvl1pPr>
              </a:lstStyle>
              <a:p>
                <a:pPr/>
                <a:r>
                  <a:t>y</a:t>
                </a:r>
              </a:p>
            </p:txBody>
          </p:sp>
        </p:grpSp>
        <p:grpSp>
          <p:nvGrpSpPr>
            <p:cNvPr id="468" name="Google Shape;427;p32"/>
            <p:cNvGrpSpPr/>
            <p:nvPr/>
          </p:nvGrpSpPr>
          <p:grpSpPr>
            <a:xfrm>
              <a:off x="3660002" y="1346500"/>
              <a:ext cx="255227" cy="876001"/>
              <a:chOff x="0" y="0"/>
              <a:chExt cx="255226" cy="876000"/>
            </a:xfrm>
          </p:grpSpPr>
          <p:sp>
            <p:nvSpPr>
              <p:cNvPr id="466" name="Google Shape;428;p32"/>
              <p:cNvSpPr/>
              <p:nvPr/>
            </p:nvSpPr>
            <p:spPr>
              <a:xfrm>
                <a:off x="47927" y="-1"/>
                <a:ext cx="207300" cy="876002"/>
              </a:xfrm>
              <a:prstGeom prst="rect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429;p32"/>
              <p:cNvSpPr txBox="1"/>
              <p:nvPr/>
            </p:nvSpPr>
            <p:spPr>
              <a:xfrm>
                <a:off x="0" y="186723"/>
                <a:ext cx="207300" cy="466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spAutoFit/>
              </a:bodyPr>
              <a:lstStyle>
                <a:lvl1pPr algn="ctr">
                  <a:defRPr sz="2000"/>
                </a:lvl1pPr>
              </a:lstStyle>
              <a:p>
                <a:pPr/>
                <a:r>
                  <a:t>z</a:t>
                </a:r>
              </a:p>
            </p:txBody>
          </p:sp>
        </p:grpSp>
        <p:sp>
          <p:nvSpPr>
            <p:cNvPr id="469" name="Google Shape;430;p32"/>
            <p:cNvSpPr txBox="1"/>
            <p:nvPr/>
          </p:nvSpPr>
          <p:spPr>
            <a:xfrm>
              <a:off x="0" y="350849"/>
              <a:ext cx="1582501" cy="5834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/>
              <a:r>
                <a:t>physiological</a:t>
              </a:r>
            </a:p>
            <a:p>
              <a:pPr algn="ctr"/>
              <a:r>
                <a:t>parameters</a:t>
              </a:r>
            </a:p>
          </p:txBody>
        </p:sp>
        <p:sp>
          <p:nvSpPr>
            <p:cNvPr id="470" name="Google Shape;431;p32"/>
            <p:cNvSpPr txBox="1"/>
            <p:nvPr/>
          </p:nvSpPr>
          <p:spPr>
            <a:xfrm>
              <a:off x="4436674" y="0"/>
              <a:ext cx="1101901" cy="3802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/>
            </a:lstStyle>
            <a:p>
              <a:pPr/>
              <a:r>
                <a:t>spectrum</a:t>
              </a:r>
            </a:p>
          </p:txBody>
        </p:sp>
        <p:sp>
          <p:nvSpPr>
            <p:cNvPr id="471" name="Google Shape;432;p32"/>
            <p:cNvSpPr txBox="1"/>
            <p:nvPr/>
          </p:nvSpPr>
          <p:spPr>
            <a:xfrm>
              <a:off x="4513450" y="2254999"/>
              <a:ext cx="948300" cy="5834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/>
              <a:r>
                <a:t>latent</a:t>
              </a:r>
            </a:p>
            <a:p>
              <a:pPr algn="ctr"/>
              <a:r>
                <a:t>space</a:t>
              </a:r>
            </a:p>
          </p:txBody>
        </p:sp>
        <p:grpSp>
          <p:nvGrpSpPr>
            <p:cNvPr id="474" name="Google Shape;433;p32"/>
            <p:cNvGrpSpPr/>
            <p:nvPr/>
          </p:nvGrpSpPr>
          <p:grpSpPr>
            <a:xfrm>
              <a:off x="6378150" y="961150"/>
              <a:ext cx="948300" cy="877801"/>
              <a:chOff x="0" y="0"/>
              <a:chExt cx="948298" cy="877800"/>
            </a:xfrm>
          </p:grpSpPr>
          <p:sp>
            <p:nvSpPr>
              <p:cNvPr id="472" name="Rechteck"/>
              <p:cNvSpPr/>
              <p:nvPr/>
            </p:nvSpPr>
            <p:spPr>
              <a:xfrm>
                <a:off x="0" y="-1"/>
                <a:ext cx="948299" cy="877802"/>
              </a:xfrm>
              <a:prstGeom prst="rect">
                <a:avLst/>
              </a:prstGeom>
              <a:solidFill>
                <a:srgbClr val="F85B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baseline="30000" sz="2000"/>
                </a:pPr>
              </a:p>
            </p:txBody>
          </p:sp>
          <p:sp>
            <p:nvSpPr>
              <p:cNvPr id="473" name="INN-1"/>
              <p:cNvSpPr txBox="1"/>
              <p:nvPr/>
            </p:nvSpPr>
            <p:spPr>
              <a:xfrm>
                <a:off x="45725" y="251304"/>
                <a:ext cx="856849" cy="3751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/>
              <a:p>
                <a:pPr algn="ctr">
                  <a:defRPr b="1" sz="2000">
                    <a:solidFill>
                      <a:srgbClr val="FFFFFF"/>
                    </a:solidFill>
                  </a:defRPr>
                </a:pPr>
                <a:r>
                  <a:t>INN</a:t>
                </a:r>
                <a:r>
                  <a:rPr baseline="30000"/>
                  <a:t>-1</a:t>
                </a:r>
              </a:p>
            </p:txBody>
          </p:sp>
        </p:grpSp>
        <p:sp>
          <p:nvSpPr>
            <p:cNvPr id="475" name="Google Shape;434;p32"/>
            <p:cNvSpPr/>
            <p:nvPr/>
          </p:nvSpPr>
          <p:spPr>
            <a:xfrm>
              <a:off x="5872074" y="1286800"/>
              <a:ext cx="415201" cy="22650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47B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6" name="Google Shape;435;p32"/>
            <p:cNvSpPr/>
            <p:nvPr/>
          </p:nvSpPr>
          <p:spPr>
            <a:xfrm>
              <a:off x="7582399" y="1286800"/>
              <a:ext cx="415201" cy="22650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47B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479" name="Google Shape;436;p32"/>
            <p:cNvGrpSpPr/>
            <p:nvPr/>
          </p:nvGrpSpPr>
          <p:grpSpPr>
            <a:xfrm>
              <a:off x="8248022" y="929300"/>
              <a:ext cx="255227" cy="876001"/>
              <a:chOff x="0" y="0"/>
              <a:chExt cx="255226" cy="876000"/>
            </a:xfrm>
          </p:grpSpPr>
          <p:sp>
            <p:nvSpPr>
              <p:cNvPr id="477" name="Google Shape;437;p32"/>
              <p:cNvSpPr/>
              <p:nvPr/>
            </p:nvSpPr>
            <p:spPr>
              <a:xfrm>
                <a:off x="47927" y="-1"/>
                <a:ext cx="207300" cy="876002"/>
              </a:xfrm>
              <a:prstGeom prst="rect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8" name="Google Shape;438;p32"/>
              <p:cNvSpPr txBox="1"/>
              <p:nvPr/>
            </p:nvSpPr>
            <p:spPr>
              <a:xfrm>
                <a:off x="0" y="186723"/>
                <a:ext cx="207300" cy="466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spAutoFit/>
              </a:bodyPr>
              <a:lstStyle>
                <a:lvl1pPr algn="ctr">
                  <a:defRPr sz="2000"/>
                </a:lvl1pPr>
              </a:lstStyle>
              <a:p>
                <a:pPr/>
                <a:r>
                  <a:t>x</a:t>
                </a:r>
              </a:p>
            </p:txBody>
          </p:sp>
        </p:grpSp>
        <p:sp>
          <p:nvSpPr>
            <p:cNvPr id="480" name="Google Shape;439;p32"/>
            <p:cNvSpPr txBox="1"/>
            <p:nvPr/>
          </p:nvSpPr>
          <p:spPr>
            <a:xfrm>
              <a:off x="7622725" y="318100"/>
              <a:ext cx="1582501" cy="5834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/>
              <a:r>
                <a:t>physiological</a:t>
              </a:r>
            </a:p>
            <a:p>
              <a:pPr algn="ctr"/>
              <a:r>
                <a:t>parameters</a:t>
              </a:r>
            </a:p>
          </p:txBody>
        </p:sp>
      </p:grpSp>
      <p:grpSp>
        <p:nvGrpSpPr>
          <p:cNvPr id="501" name="Google Shape;440;p32"/>
          <p:cNvGrpSpPr/>
          <p:nvPr/>
        </p:nvGrpSpPr>
        <p:grpSpPr>
          <a:xfrm>
            <a:off x="1742775" y="988824"/>
            <a:ext cx="5658450" cy="2838435"/>
            <a:chOff x="0" y="0"/>
            <a:chExt cx="5658449" cy="2838433"/>
          </a:xfrm>
        </p:grpSpPr>
        <p:pic>
          <p:nvPicPr>
            <p:cNvPr id="482" name="Google Shape;441;p32" descr="Google Shape;441;p32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3757" t="26237" r="0" b="0"/>
            <a:stretch>
              <a:fillRect/>
            </a:stretch>
          </p:blipFill>
          <p:spPr>
            <a:xfrm>
              <a:off x="4316775" y="350847"/>
              <a:ext cx="1341675" cy="9359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85" name="Google Shape;442;p32"/>
            <p:cNvGrpSpPr/>
            <p:nvPr/>
          </p:nvGrpSpPr>
          <p:grpSpPr>
            <a:xfrm>
              <a:off x="1794024" y="961150"/>
              <a:ext cx="948300" cy="877801"/>
              <a:chOff x="0" y="0"/>
              <a:chExt cx="948298" cy="877800"/>
            </a:xfrm>
          </p:grpSpPr>
          <p:sp>
            <p:nvSpPr>
              <p:cNvPr id="483" name="Rechteck"/>
              <p:cNvSpPr/>
              <p:nvPr/>
            </p:nvSpPr>
            <p:spPr>
              <a:xfrm>
                <a:off x="0" y="-1"/>
                <a:ext cx="948299" cy="877802"/>
              </a:xfrm>
              <a:prstGeom prst="rect">
                <a:avLst/>
              </a:prstGeom>
              <a:solidFill>
                <a:srgbClr val="F85B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2000"/>
                </a:pPr>
              </a:p>
            </p:txBody>
          </p:sp>
          <p:sp>
            <p:nvSpPr>
              <p:cNvPr id="484" name="INN"/>
              <p:cNvSpPr txBox="1"/>
              <p:nvPr/>
            </p:nvSpPr>
            <p:spPr>
              <a:xfrm>
                <a:off x="45725" y="251304"/>
                <a:ext cx="856849" cy="3751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 sz="20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INN</a:t>
                </a:r>
              </a:p>
            </p:txBody>
          </p:sp>
        </p:grpSp>
        <p:pic>
          <p:nvPicPr>
            <p:cNvPr id="486" name="Google Shape;443;p32" descr="Google Shape;443;p3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436662" y="1513300"/>
              <a:ext cx="1101901" cy="741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89" name="Google Shape;444;p32"/>
            <p:cNvGrpSpPr/>
            <p:nvPr/>
          </p:nvGrpSpPr>
          <p:grpSpPr>
            <a:xfrm>
              <a:off x="625298" y="962049"/>
              <a:ext cx="255227" cy="876002"/>
              <a:chOff x="0" y="0"/>
              <a:chExt cx="255226" cy="876000"/>
            </a:xfrm>
          </p:grpSpPr>
          <p:sp>
            <p:nvSpPr>
              <p:cNvPr id="487" name="Google Shape;445;p32"/>
              <p:cNvSpPr/>
              <p:nvPr/>
            </p:nvSpPr>
            <p:spPr>
              <a:xfrm>
                <a:off x="47927" y="-1"/>
                <a:ext cx="207300" cy="876002"/>
              </a:xfrm>
              <a:prstGeom prst="rect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8" name="Google Shape;446;p32"/>
              <p:cNvSpPr txBox="1"/>
              <p:nvPr/>
            </p:nvSpPr>
            <p:spPr>
              <a:xfrm>
                <a:off x="0" y="186723"/>
                <a:ext cx="207300" cy="466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spAutoFit/>
              </a:bodyPr>
              <a:lstStyle>
                <a:lvl1pPr algn="ctr">
                  <a:defRPr sz="2000"/>
                </a:lvl1pPr>
              </a:lstStyle>
              <a:p>
                <a:pPr/>
                <a:r>
                  <a:t>x</a:t>
                </a:r>
              </a:p>
            </p:txBody>
          </p:sp>
        </p:grpSp>
        <p:grpSp>
          <p:nvGrpSpPr>
            <p:cNvPr id="492" name="Google Shape;447;p32"/>
            <p:cNvGrpSpPr/>
            <p:nvPr/>
          </p:nvGrpSpPr>
          <p:grpSpPr>
            <a:xfrm>
              <a:off x="3655822" y="470500"/>
              <a:ext cx="255227" cy="876001"/>
              <a:chOff x="0" y="0"/>
              <a:chExt cx="255226" cy="876000"/>
            </a:xfrm>
          </p:grpSpPr>
          <p:sp>
            <p:nvSpPr>
              <p:cNvPr id="490" name="Google Shape;448;p32"/>
              <p:cNvSpPr/>
              <p:nvPr/>
            </p:nvSpPr>
            <p:spPr>
              <a:xfrm>
                <a:off x="47927" y="-1"/>
                <a:ext cx="207300" cy="876002"/>
              </a:xfrm>
              <a:prstGeom prst="rect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1" name="Google Shape;449;p32"/>
              <p:cNvSpPr txBox="1"/>
              <p:nvPr/>
            </p:nvSpPr>
            <p:spPr>
              <a:xfrm>
                <a:off x="0" y="186723"/>
                <a:ext cx="207300" cy="466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spAutoFit/>
              </a:bodyPr>
              <a:lstStyle>
                <a:lvl1pPr algn="ctr">
                  <a:defRPr sz="2000"/>
                </a:lvl1pPr>
              </a:lstStyle>
              <a:p>
                <a:pPr/>
                <a:r>
                  <a:t>y</a:t>
                </a:r>
              </a:p>
            </p:txBody>
          </p:sp>
        </p:grpSp>
        <p:grpSp>
          <p:nvGrpSpPr>
            <p:cNvPr id="495" name="Google Shape;450;p32"/>
            <p:cNvGrpSpPr/>
            <p:nvPr/>
          </p:nvGrpSpPr>
          <p:grpSpPr>
            <a:xfrm>
              <a:off x="3655293" y="1346500"/>
              <a:ext cx="255227" cy="876001"/>
              <a:chOff x="0" y="0"/>
              <a:chExt cx="255226" cy="876000"/>
            </a:xfrm>
          </p:grpSpPr>
          <p:sp>
            <p:nvSpPr>
              <p:cNvPr id="493" name="Google Shape;451;p32"/>
              <p:cNvSpPr/>
              <p:nvPr/>
            </p:nvSpPr>
            <p:spPr>
              <a:xfrm>
                <a:off x="47927" y="-1"/>
                <a:ext cx="207300" cy="876002"/>
              </a:xfrm>
              <a:prstGeom prst="rect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4" name="Google Shape;452;p32"/>
              <p:cNvSpPr txBox="1"/>
              <p:nvPr/>
            </p:nvSpPr>
            <p:spPr>
              <a:xfrm>
                <a:off x="0" y="186723"/>
                <a:ext cx="207300" cy="466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spAutoFit/>
              </a:bodyPr>
              <a:lstStyle>
                <a:lvl1pPr algn="ctr">
                  <a:defRPr sz="2000"/>
                </a:lvl1pPr>
              </a:lstStyle>
              <a:p>
                <a:pPr/>
                <a:r>
                  <a:t>z</a:t>
                </a:r>
              </a:p>
            </p:txBody>
          </p:sp>
        </p:grpSp>
        <p:sp>
          <p:nvSpPr>
            <p:cNvPr id="496" name="Google Shape;453;p32"/>
            <p:cNvSpPr txBox="1"/>
            <p:nvPr/>
          </p:nvSpPr>
          <p:spPr>
            <a:xfrm>
              <a:off x="0" y="350849"/>
              <a:ext cx="1582501" cy="5834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/>
              <a:r>
                <a:t>physiological</a:t>
              </a:r>
            </a:p>
            <a:p>
              <a:pPr algn="ctr"/>
              <a:r>
                <a:t>parameters</a:t>
              </a:r>
            </a:p>
          </p:txBody>
        </p:sp>
        <p:sp>
          <p:nvSpPr>
            <p:cNvPr id="497" name="Google Shape;454;p32"/>
            <p:cNvSpPr txBox="1"/>
            <p:nvPr/>
          </p:nvSpPr>
          <p:spPr>
            <a:xfrm>
              <a:off x="4436674" y="0"/>
              <a:ext cx="1101901" cy="3802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/>
            </a:lstStyle>
            <a:p>
              <a:pPr/>
              <a:r>
                <a:t>spectrum</a:t>
              </a:r>
            </a:p>
          </p:txBody>
        </p:sp>
        <p:sp>
          <p:nvSpPr>
            <p:cNvPr id="498" name="Google Shape;455;p32"/>
            <p:cNvSpPr txBox="1"/>
            <p:nvPr/>
          </p:nvSpPr>
          <p:spPr>
            <a:xfrm>
              <a:off x="4513450" y="2254999"/>
              <a:ext cx="948300" cy="5834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/>
              <a:r>
                <a:t>latent</a:t>
              </a:r>
            </a:p>
            <a:p>
              <a:pPr algn="ctr"/>
              <a:r>
                <a:t>space</a:t>
              </a:r>
            </a:p>
          </p:txBody>
        </p:sp>
        <p:sp>
          <p:nvSpPr>
            <p:cNvPr id="499" name="Google Shape;456;p32"/>
            <p:cNvSpPr/>
            <p:nvPr/>
          </p:nvSpPr>
          <p:spPr>
            <a:xfrm>
              <a:off x="1102825" y="1286975"/>
              <a:ext cx="471001" cy="226501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0047B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0" name="Google Shape;457;p32"/>
            <p:cNvSpPr/>
            <p:nvPr/>
          </p:nvSpPr>
          <p:spPr>
            <a:xfrm>
              <a:off x="2963575" y="1286800"/>
              <a:ext cx="471001" cy="226501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0047B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30" name="Google Shape;458;p32"/>
          <p:cNvGrpSpPr/>
          <p:nvPr/>
        </p:nvGrpSpPr>
        <p:grpSpPr>
          <a:xfrm>
            <a:off x="-30613" y="3980095"/>
            <a:ext cx="9205227" cy="2838434"/>
            <a:chOff x="0" y="0"/>
            <a:chExt cx="9205225" cy="2838433"/>
          </a:xfrm>
        </p:grpSpPr>
        <p:pic>
          <p:nvPicPr>
            <p:cNvPr id="502" name="Google Shape;459;p32" descr="Google Shape;459;p32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3757" t="26237" r="0" b="0"/>
            <a:stretch>
              <a:fillRect/>
            </a:stretch>
          </p:blipFill>
          <p:spPr>
            <a:xfrm>
              <a:off x="4316775" y="350847"/>
              <a:ext cx="1341675" cy="9359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05" name="Google Shape;460;p32"/>
            <p:cNvGrpSpPr/>
            <p:nvPr/>
          </p:nvGrpSpPr>
          <p:grpSpPr>
            <a:xfrm>
              <a:off x="1794024" y="961150"/>
              <a:ext cx="948300" cy="877801"/>
              <a:chOff x="0" y="0"/>
              <a:chExt cx="948298" cy="877800"/>
            </a:xfrm>
          </p:grpSpPr>
          <p:sp>
            <p:nvSpPr>
              <p:cNvPr id="503" name="Rechteck"/>
              <p:cNvSpPr/>
              <p:nvPr/>
            </p:nvSpPr>
            <p:spPr>
              <a:xfrm>
                <a:off x="0" y="-1"/>
                <a:ext cx="948299" cy="877802"/>
              </a:xfrm>
              <a:prstGeom prst="rect">
                <a:avLst/>
              </a:prstGeom>
              <a:solidFill>
                <a:srgbClr val="F85B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2000"/>
                </a:pPr>
              </a:p>
            </p:txBody>
          </p:sp>
          <p:sp>
            <p:nvSpPr>
              <p:cNvPr id="504" name="Enc"/>
              <p:cNvSpPr txBox="1"/>
              <p:nvPr/>
            </p:nvSpPr>
            <p:spPr>
              <a:xfrm>
                <a:off x="45725" y="251304"/>
                <a:ext cx="856849" cy="3751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 sz="20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Enc</a:t>
                </a:r>
              </a:p>
            </p:txBody>
          </p:sp>
        </p:grpSp>
        <p:sp>
          <p:nvSpPr>
            <p:cNvPr id="506" name="Google Shape;461;p32"/>
            <p:cNvSpPr/>
            <p:nvPr/>
          </p:nvSpPr>
          <p:spPr>
            <a:xfrm>
              <a:off x="1287950" y="1286800"/>
              <a:ext cx="415201" cy="22650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47B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7" name="Google Shape;462;p32"/>
            <p:cNvSpPr/>
            <p:nvPr/>
          </p:nvSpPr>
          <p:spPr>
            <a:xfrm>
              <a:off x="2998275" y="1286800"/>
              <a:ext cx="415201" cy="22650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47B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pic>
          <p:nvPicPr>
            <p:cNvPr id="508" name="Google Shape;463;p32" descr="Google Shape;463;p3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436662" y="1513300"/>
              <a:ext cx="1101901" cy="741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11" name="Google Shape;464;p32"/>
            <p:cNvGrpSpPr/>
            <p:nvPr/>
          </p:nvGrpSpPr>
          <p:grpSpPr>
            <a:xfrm>
              <a:off x="625298" y="962049"/>
              <a:ext cx="255227" cy="876002"/>
              <a:chOff x="0" y="0"/>
              <a:chExt cx="255226" cy="876000"/>
            </a:xfrm>
          </p:grpSpPr>
          <p:sp>
            <p:nvSpPr>
              <p:cNvPr id="509" name="Google Shape;465;p32"/>
              <p:cNvSpPr/>
              <p:nvPr/>
            </p:nvSpPr>
            <p:spPr>
              <a:xfrm>
                <a:off x="47927" y="-1"/>
                <a:ext cx="207300" cy="876002"/>
              </a:xfrm>
              <a:prstGeom prst="rect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466;p32"/>
              <p:cNvSpPr txBox="1"/>
              <p:nvPr/>
            </p:nvSpPr>
            <p:spPr>
              <a:xfrm>
                <a:off x="0" y="186723"/>
                <a:ext cx="207300" cy="466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spAutoFit/>
              </a:bodyPr>
              <a:lstStyle>
                <a:lvl1pPr algn="ctr">
                  <a:defRPr sz="2000"/>
                </a:lvl1pPr>
              </a:lstStyle>
              <a:p>
                <a:pPr/>
                <a:r>
                  <a:t>x</a:t>
                </a:r>
              </a:p>
            </p:txBody>
          </p:sp>
        </p:grpSp>
        <p:grpSp>
          <p:nvGrpSpPr>
            <p:cNvPr id="514" name="Google Shape;467;p32"/>
            <p:cNvGrpSpPr/>
            <p:nvPr/>
          </p:nvGrpSpPr>
          <p:grpSpPr>
            <a:xfrm>
              <a:off x="3655822" y="470500"/>
              <a:ext cx="255227" cy="876001"/>
              <a:chOff x="0" y="0"/>
              <a:chExt cx="255226" cy="876000"/>
            </a:xfrm>
          </p:grpSpPr>
          <p:sp>
            <p:nvSpPr>
              <p:cNvPr id="512" name="Google Shape;468;p32"/>
              <p:cNvSpPr/>
              <p:nvPr/>
            </p:nvSpPr>
            <p:spPr>
              <a:xfrm>
                <a:off x="47927" y="-1"/>
                <a:ext cx="207300" cy="876002"/>
              </a:xfrm>
              <a:prstGeom prst="rect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469;p32"/>
              <p:cNvSpPr txBox="1"/>
              <p:nvPr/>
            </p:nvSpPr>
            <p:spPr>
              <a:xfrm>
                <a:off x="0" y="186723"/>
                <a:ext cx="207300" cy="466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spAutoFit/>
              </a:bodyPr>
              <a:lstStyle>
                <a:lvl1pPr algn="ctr">
                  <a:defRPr sz="2000"/>
                </a:lvl1pPr>
              </a:lstStyle>
              <a:p>
                <a:pPr/>
                <a:r>
                  <a:t>y</a:t>
                </a:r>
              </a:p>
            </p:txBody>
          </p:sp>
        </p:grpSp>
        <p:grpSp>
          <p:nvGrpSpPr>
            <p:cNvPr id="517" name="Google Shape;470;p32"/>
            <p:cNvGrpSpPr/>
            <p:nvPr/>
          </p:nvGrpSpPr>
          <p:grpSpPr>
            <a:xfrm>
              <a:off x="3660002" y="1346500"/>
              <a:ext cx="255227" cy="876001"/>
              <a:chOff x="0" y="0"/>
              <a:chExt cx="255226" cy="876000"/>
            </a:xfrm>
          </p:grpSpPr>
          <p:sp>
            <p:nvSpPr>
              <p:cNvPr id="515" name="Google Shape;471;p32"/>
              <p:cNvSpPr/>
              <p:nvPr/>
            </p:nvSpPr>
            <p:spPr>
              <a:xfrm>
                <a:off x="47927" y="-1"/>
                <a:ext cx="207300" cy="876002"/>
              </a:xfrm>
              <a:prstGeom prst="rect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472;p32"/>
              <p:cNvSpPr txBox="1"/>
              <p:nvPr/>
            </p:nvSpPr>
            <p:spPr>
              <a:xfrm>
                <a:off x="0" y="186723"/>
                <a:ext cx="207300" cy="466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spAutoFit/>
              </a:bodyPr>
              <a:lstStyle>
                <a:lvl1pPr algn="ctr">
                  <a:defRPr sz="2000"/>
                </a:lvl1pPr>
              </a:lstStyle>
              <a:p>
                <a:pPr/>
                <a:r>
                  <a:t>z</a:t>
                </a:r>
              </a:p>
            </p:txBody>
          </p:sp>
        </p:grpSp>
        <p:sp>
          <p:nvSpPr>
            <p:cNvPr id="518" name="Google Shape;473;p32"/>
            <p:cNvSpPr txBox="1"/>
            <p:nvPr/>
          </p:nvSpPr>
          <p:spPr>
            <a:xfrm>
              <a:off x="0" y="350849"/>
              <a:ext cx="1582501" cy="5834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/>
              <a:r>
                <a:t>physiological</a:t>
              </a:r>
            </a:p>
            <a:p>
              <a:pPr algn="ctr"/>
              <a:r>
                <a:t>parameters</a:t>
              </a:r>
            </a:p>
          </p:txBody>
        </p:sp>
        <p:sp>
          <p:nvSpPr>
            <p:cNvPr id="519" name="Google Shape;474;p32"/>
            <p:cNvSpPr txBox="1"/>
            <p:nvPr/>
          </p:nvSpPr>
          <p:spPr>
            <a:xfrm>
              <a:off x="4436674" y="0"/>
              <a:ext cx="1101901" cy="3802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/>
            </a:lstStyle>
            <a:p>
              <a:pPr/>
              <a:r>
                <a:t>spectrum</a:t>
              </a:r>
            </a:p>
          </p:txBody>
        </p:sp>
        <p:sp>
          <p:nvSpPr>
            <p:cNvPr id="520" name="Google Shape;475;p32"/>
            <p:cNvSpPr txBox="1"/>
            <p:nvPr/>
          </p:nvSpPr>
          <p:spPr>
            <a:xfrm>
              <a:off x="4513450" y="2254999"/>
              <a:ext cx="948300" cy="5834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/>
              <a:r>
                <a:t>latent</a:t>
              </a:r>
            </a:p>
            <a:p>
              <a:pPr algn="ctr"/>
              <a:r>
                <a:t>space</a:t>
              </a:r>
            </a:p>
          </p:txBody>
        </p:sp>
        <p:grpSp>
          <p:nvGrpSpPr>
            <p:cNvPr id="523" name="Google Shape;476;p32"/>
            <p:cNvGrpSpPr/>
            <p:nvPr/>
          </p:nvGrpSpPr>
          <p:grpSpPr>
            <a:xfrm>
              <a:off x="6378150" y="961150"/>
              <a:ext cx="948300" cy="877801"/>
              <a:chOff x="0" y="0"/>
              <a:chExt cx="948298" cy="877800"/>
            </a:xfrm>
          </p:grpSpPr>
          <p:sp>
            <p:nvSpPr>
              <p:cNvPr id="521" name="Rechteck"/>
              <p:cNvSpPr/>
              <p:nvPr/>
            </p:nvSpPr>
            <p:spPr>
              <a:xfrm>
                <a:off x="0" y="-1"/>
                <a:ext cx="948299" cy="877802"/>
              </a:xfrm>
              <a:prstGeom prst="rect">
                <a:avLst/>
              </a:prstGeom>
              <a:solidFill>
                <a:srgbClr val="F85B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baseline="30000" sz="2000"/>
                </a:pPr>
              </a:p>
            </p:txBody>
          </p:sp>
          <p:sp>
            <p:nvSpPr>
              <p:cNvPr id="522" name="Dec"/>
              <p:cNvSpPr txBox="1"/>
              <p:nvPr/>
            </p:nvSpPr>
            <p:spPr>
              <a:xfrm>
                <a:off x="45725" y="251304"/>
                <a:ext cx="856849" cy="3751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 sz="20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Dec</a:t>
                </a:r>
              </a:p>
            </p:txBody>
          </p:sp>
        </p:grpSp>
        <p:sp>
          <p:nvSpPr>
            <p:cNvPr id="524" name="Google Shape;477;p32"/>
            <p:cNvSpPr/>
            <p:nvPr/>
          </p:nvSpPr>
          <p:spPr>
            <a:xfrm>
              <a:off x="5872074" y="1286800"/>
              <a:ext cx="415201" cy="22650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47B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25" name="Google Shape;478;p32"/>
            <p:cNvSpPr/>
            <p:nvPr/>
          </p:nvSpPr>
          <p:spPr>
            <a:xfrm>
              <a:off x="7582399" y="1286800"/>
              <a:ext cx="415201" cy="22650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47B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28" name="Google Shape;479;p32"/>
            <p:cNvGrpSpPr/>
            <p:nvPr/>
          </p:nvGrpSpPr>
          <p:grpSpPr>
            <a:xfrm>
              <a:off x="8248022" y="929300"/>
              <a:ext cx="255227" cy="876001"/>
              <a:chOff x="0" y="0"/>
              <a:chExt cx="255226" cy="876000"/>
            </a:xfrm>
          </p:grpSpPr>
          <p:sp>
            <p:nvSpPr>
              <p:cNvPr id="526" name="Google Shape;480;p32"/>
              <p:cNvSpPr/>
              <p:nvPr/>
            </p:nvSpPr>
            <p:spPr>
              <a:xfrm>
                <a:off x="47927" y="-1"/>
                <a:ext cx="207300" cy="876002"/>
              </a:xfrm>
              <a:prstGeom prst="rect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7" name="Google Shape;481;p32"/>
              <p:cNvSpPr txBox="1"/>
              <p:nvPr/>
            </p:nvSpPr>
            <p:spPr>
              <a:xfrm>
                <a:off x="0" y="186723"/>
                <a:ext cx="207300" cy="466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spAutoFit/>
              </a:bodyPr>
              <a:lstStyle>
                <a:lvl1pPr algn="ctr">
                  <a:defRPr sz="2000"/>
                </a:lvl1pPr>
              </a:lstStyle>
              <a:p>
                <a:pPr/>
                <a:r>
                  <a:t>x</a:t>
                </a:r>
              </a:p>
            </p:txBody>
          </p:sp>
        </p:grpSp>
        <p:sp>
          <p:nvSpPr>
            <p:cNvPr id="529" name="Google Shape;482;p32"/>
            <p:cNvSpPr txBox="1"/>
            <p:nvPr/>
          </p:nvSpPr>
          <p:spPr>
            <a:xfrm>
              <a:off x="7622725" y="318100"/>
              <a:ext cx="1582501" cy="5834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/>
              <a:r>
                <a:t>physiological</a:t>
              </a:r>
            </a:p>
            <a:p>
              <a:pPr algn="ctr"/>
              <a:r>
                <a:t>parameters</a:t>
              </a:r>
            </a:p>
          </p:txBody>
        </p:sp>
      </p:grpSp>
      <p:sp>
        <p:nvSpPr>
          <p:cNvPr id="531" name="Google Shape;483;p32"/>
          <p:cNvSpPr/>
          <p:nvPr/>
        </p:nvSpPr>
        <p:spPr>
          <a:xfrm>
            <a:off x="122475" y="1092749"/>
            <a:ext cx="8855100" cy="5708701"/>
          </a:xfrm>
          <a:prstGeom prst="rect">
            <a:avLst/>
          </a:prstGeom>
          <a:solidFill>
            <a:srgbClr val="FFFFFF">
              <a:alpha val="88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2" name="Google Shape;484;p32"/>
          <p:cNvSpPr txBox="1"/>
          <p:nvPr/>
        </p:nvSpPr>
        <p:spPr>
          <a:xfrm>
            <a:off x="1975124" y="1582799"/>
            <a:ext cx="5426102" cy="4263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55600">
              <a:buClr>
                <a:srgbClr val="000000"/>
              </a:buClr>
              <a:buSzPts val="2000"/>
              <a:buFont typeface="Arial"/>
              <a:buChar char="●"/>
              <a:defRPr sz="2000"/>
            </a:pPr>
            <a:r>
              <a:t>One net as decoder &amp; encoder</a:t>
            </a:r>
          </a:p>
          <a:p>
            <a:pPr lvl="1" marL="914400" indent="-355600">
              <a:buClr>
                <a:srgbClr val="000000"/>
              </a:buClr>
              <a:buSzPts val="2000"/>
              <a:buFont typeface="Arial"/>
              <a:buChar char="○"/>
              <a:defRPr sz="2000"/>
            </a:pPr>
            <a:r>
              <a:t>Guaranteed invertibility</a:t>
            </a:r>
          </a:p>
          <a:p>
            <a:pPr lvl="1" marL="914400" indent="-355600">
              <a:buClr>
                <a:srgbClr val="000000"/>
              </a:buClr>
              <a:buSzPts val="2000"/>
              <a:buFont typeface="Arial"/>
              <a:buChar char="○"/>
              <a:defRPr sz="2000"/>
            </a:pPr>
            <a:r>
              <a:t>Synergy effects during training</a:t>
            </a:r>
            <a:br/>
          </a:p>
          <a:p>
            <a:pPr marL="457200" indent="-355600">
              <a:buClr>
                <a:srgbClr val="000000"/>
              </a:buClr>
              <a:buSzPts val="2000"/>
              <a:buFont typeface="Arial"/>
              <a:buChar char="●"/>
              <a:defRPr sz="2000"/>
            </a:pPr>
            <a:r>
              <a:t>No dimension reduction</a:t>
            </a:r>
          </a:p>
          <a:p>
            <a:pPr lvl="1" marL="914400" indent="-355600">
              <a:buClr>
                <a:srgbClr val="000000"/>
              </a:buClr>
              <a:buSzPts val="2000"/>
              <a:buFont typeface="Arial"/>
              <a:buChar char="○"/>
              <a:defRPr sz="2000"/>
            </a:pPr>
            <a:r>
              <a:t>Model size</a:t>
            </a:r>
            <a:br/>
          </a:p>
          <a:p>
            <a:pPr marL="457200" indent="-355600">
              <a:buClr>
                <a:srgbClr val="000000"/>
              </a:buClr>
              <a:buSzPts val="2000"/>
              <a:buFont typeface="Arial"/>
              <a:buChar char="●"/>
              <a:defRPr sz="2000"/>
            </a:pPr>
            <a:r>
              <a:t>Efficiently computable Jacobian</a:t>
            </a:r>
          </a:p>
          <a:p>
            <a:pPr lvl="1" marL="914400" indent="-355600">
              <a:buClr>
                <a:srgbClr val="000000"/>
              </a:buClr>
              <a:buSzPts val="2000"/>
              <a:buFont typeface="Arial"/>
              <a:buChar char="○"/>
              <a:defRPr sz="2000"/>
            </a:pPr>
            <a:r>
              <a:t>Change of variable formula</a:t>
            </a:r>
          </a:p>
          <a:p>
            <a:pPr lvl="1" marL="914400" indent="-355600">
              <a:buClr>
                <a:srgbClr val="000000"/>
              </a:buClr>
              <a:buSzPts val="2000"/>
              <a:buFont typeface="Arial"/>
              <a:buChar char="○"/>
              <a:defRPr sz="2000"/>
            </a:pPr>
            <a:r>
              <a:t>Exact log-probabilities</a:t>
            </a:r>
          </a:p>
          <a:p>
            <a:pPr lvl="1" marL="914400" indent="-355600">
              <a:buClr>
                <a:srgbClr val="000000"/>
              </a:buClr>
              <a:buSzPts val="2000"/>
              <a:buFont typeface="Arial"/>
              <a:buChar char="○"/>
              <a:defRPr sz="2000"/>
            </a:pPr>
            <a:r>
              <a:t>In principle Maximum-Likelihood training</a:t>
            </a:r>
            <a:br/>
          </a:p>
          <a:p>
            <a:pPr marL="457200" indent="-355600">
              <a:buClr>
                <a:srgbClr val="000000"/>
              </a:buClr>
              <a:buSzPts val="2000"/>
              <a:buFont typeface="Arial"/>
              <a:buChar char="●"/>
              <a:defRPr sz="2000"/>
            </a:pPr>
            <a:r>
              <a:t>After convergence: Similar capabilities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1000" fill="hold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6" dur="1000"/>
                                        <p:tgtEl>
                                          <p:spTgt spid="5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Class="entr" nodeType="withEffect" presetSubtype="0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1000"/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4" dur="1000"/>
                                        <p:tgtEl>
                                          <p:spTgt spid="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1000"/>
                                        <p:tgtEl>
                                          <p:spTgt spid="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4" dur="1000"/>
                                        <p:tgtEl>
                                          <p:spTgt spid="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9" dur="1000"/>
                                        <p:tgtEl>
                                          <p:spTgt spid="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4" dur="1000"/>
                                        <p:tgtEl>
                                          <p:spTgt spid="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9" dur="1000"/>
                                        <p:tgtEl>
                                          <p:spTgt spid="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4" dur="1000"/>
                                        <p:tgtEl>
                                          <p:spTgt spid="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9" dur="1000"/>
                                        <p:tgtEl>
                                          <p:spTgt spid="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4" dur="1000"/>
                                        <p:tgtEl>
                                          <p:spTgt spid="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1" grpId="2"/>
      <p:bldP build="whole" bldLvl="1" animBg="1" rev="0" advAuto="0" spid="501" grpId="1"/>
      <p:bldP build="whole" bldLvl="1" animBg="1" rev="0" advAuto="0" spid="530" grpId="3"/>
      <p:bldP build="whole" bldLvl="1" animBg="1" rev="0" advAuto="0" spid="531" grpId="4"/>
      <p:bldP build="p" bldLvl="5" animBg="1" rev="0" advAuto="0" spid="532" grpId="5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13;p1"/>
          <p:cNvSpPr txBox="1"/>
          <p:nvPr>
            <p:ph type="sldNum" sz="quarter" idx="2"/>
          </p:nvPr>
        </p:nvSpPr>
        <p:spPr>
          <a:xfrm>
            <a:off x="961865" y="679203"/>
            <a:ext cx="229838" cy="213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35" name="Google Shape;499;p34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Filter response functions</a:t>
            </a:r>
          </a:p>
        </p:txBody>
      </p:sp>
      <p:pic>
        <p:nvPicPr>
          <p:cNvPr id="536" name="Google Shape;500;p34" descr="Google Shape;500;p3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339348"/>
            <a:ext cx="8839204" cy="46244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13;p1"/>
          <p:cNvSpPr txBox="1"/>
          <p:nvPr>
            <p:ph type="sldNum" sz="quarter" idx="2"/>
          </p:nvPr>
        </p:nvSpPr>
        <p:spPr>
          <a:xfrm>
            <a:off x="961865" y="679203"/>
            <a:ext cx="229838" cy="213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39" name="Google Shape;506;p35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Monte Carlo simulation</a:t>
            </a:r>
          </a:p>
        </p:txBody>
      </p:sp>
      <p:sp>
        <p:nvSpPr>
          <p:cNvPr id="540" name="Google Shape;507;p35"/>
          <p:cNvSpPr txBox="1"/>
          <p:nvPr/>
        </p:nvSpPr>
        <p:spPr>
          <a:xfrm>
            <a:off x="612350" y="1667399"/>
            <a:ext cx="7102800" cy="2559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55600">
              <a:buClr>
                <a:srgbClr val="000000"/>
              </a:buClr>
              <a:buSzPts val="2000"/>
              <a:buFont typeface="Arial"/>
              <a:buChar char="●"/>
              <a:defRPr sz="2000"/>
            </a:pPr>
            <a:r>
              <a:t>~20,000 simulated spectra (split in train, validation &amp; test)</a:t>
            </a:r>
          </a:p>
          <a:p>
            <a:pPr marL="457200" indent="-355600">
              <a:buClr>
                <a:srgbClr val="000000"/>
              </a:buClr>
              <a:buSzPts val="2000"/>
              <a:buFont typeface="Arial"/>
              <a:buChar char="●"/>
              <a:defRPr sz="2000"/>
            </a:pPr>
            <a:r>
              <a:t>Wavelengths 450 - 720nm (2nm steps)</a:t>
            </a:r>
          </a:p>
          <a:p>
            <a:pPr marL="457200" indent="-355600">
              <a:buClr>
                <a:srgbClr val="000000"/>
              </a:buClr>
              <a:buSzPts val="2000"/>
              <a:buFont typeface="Arial"/>
              <a:buChar char="●"/>
              <a:defRPr sz="2000"/>
            </a:pPr>
            <a:r>
              <a:t>3 layer tissue model</a:t>
            </a:r>
          </a:p>
          <a:p>
            <a:pPr lvl="1" marL="914400" indent="-355600">
              <a:buClr>
                <a:srgbClr val="000000"/>
              </a:buClr>
              <a:buSzPts val="2000"/>
              <a:buFont typeface="Arial"/>
              <a:buChar char="○"/>
              <a:defRPr sz="2000"/>
            </a:pPr>
            <a:r>
              <a:t>Variable thickness</a:t>
            </a:r>
          </a:p>
          <a:p>
            <a:pPr lvl="1" marL="914400" indent="-355600">
              <a:buClr>
                <a:srgbClr val="000000"/>
              </a:buClr>
              <a:buSzPts val="2000"/>
              <a:buFont typeface="Arial"/>
              <a:buChar char="○"/>
              <a:defRPr sz="2000"/>
            </a:pPr>
            <a:r>
              <a:t>0% ≤ sO</a:t>
            </a:r>
            <a:r>
              <a:rPr baseline="-25000"/>
              <a:t>2</a:t>
            </a:r>
            <a:r>
              <a:t> ≤ 100%</a:t>
            </a:r>
          </a:p>
          <a:p>
            <a:pPr lvl="1" marL="914400" indent="-355600">
              <a:buClr>
                <a:srgbClr val="000000"/>
              </a:buClr>
              <a:buSzPts val="2000"/>
              <a:buFont typeface="Arial"/>
              <a:buChar char="○"/>
              <a:defRPr sz="2000"/>
            </a:pPr>
            <a:r>
              <a:t>0% ≤ vHb ≤ 10%</a:t>
            </a:r>
          </a:p>
          <a:p>
            <a:pPr marL="457200" indent="-355600">
              <a:buClr>
                <a:srgbClr val="000000"/>
              </a:buClr>
              <a:buSzPts val="2000"/>
              <a:buFont typeface="Arial"/>
              <a:buChar char="●"/>
              <a:defRPr sz="2000"/>
            </a:pPr>
            <a:r>
              <a:t>Monte Carlo simulation with 10</a:t>
            </a:r>
            <a:r>
              <a:rPr baseline="30000"/>
              <a:t>6</a:t>
            </a:r>
            <a:r>
              <a:t> photons</a:t>
            </a:r>
          </a:p>
        </p:txBody>
      </p:sp>
      <p:pic>
        <p:nvPicPr>
          <p:cNvPr id="541" name="Google Shape;508;p35" descr="Google Shape;508;p3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2663" y="4047949"/>
            <a:ext cx="7964776" cy="2737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13;p1"/>
          <p:cNvSpPr txBox="1"/>
          <p:nvPr>
            <p:ph type="sldNum" sz="quarter" idx="2"/>
          </p:nvPr>
        </p:nvSpPr>
        <p:spPr>
          <a:xfrm>
            <a:off x="961865" y="679203"/>
            <a:ext cx="229838" cy="213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548" name="Google Shape;516;p36"/>
          <p:cNvGrpSpPr/>
          <p:nvPr/>
        </p:nvGrpSpPr>
        <p:grpSpPr>
          <a:xfrm>
            <a:off x="-706926" y="2255031"/>
            <a:ext cx="5944669" cy="2729607"/>
            <a:chOff x="0" y="0"/>
            <a:chExt cx="5944667" cy="2729605"/>
          </a:xfrm>
        </p:grpSpPr>
        <p:pic>
          <p:nvPicPr>
            <p:cNvPr id="544" name="Google Shape;517;p36" descr="Google Shape;517;p36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5746527" cy="27296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47" name="Google Shape;518;p36"/>
            <p:cNvGrpSpPr/>
            <p:nvPr/>
          </p:nvGrpSpPr>
          <p:grpSpPr>
            <a:xfrm>
              <a:off x="46981" y="480100"/>
              <a:ext cx="5897687" cy="2058031"/>
              <a:chOff x="0" y="0"/>
              <a:chExt cx="5897685" cy="2058030"/>
            </a:xfrm>
          </p:grpSpPr>
          <p:sp>
            <p:nvSpPr>
              <p:cNvPr id="545" name="Google Shape;519;p36"/>
              <p:cNvSpPr/>
              <p:nvPr/>
            </p:nvSpPr>
            <p:spPr>
              <a:xfrm>
                <a:off x="0" y="25900"/>
                <a:ext cx="901738" cy="172025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520;p36"/>
              <p:cNvSpPr/>
              <p:nvPr/>
            </p:nvSpPr>
            <p:spPr>
              <a:xfrm>
                <a:off x="4995948" y="0"/>
                <a:ext cx="901738" cy="205803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49" name="Google Shape;522;p36"/>
          <p:cNvSpPr txBox="1"/>
          <p:nvPr/>
        </p:nvSpPr>
        <p:spPr>
          <a:xfrm>
            <a:off x="1721911" y="260360"/>
            <a:ext cx="5324452" cy="667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b="1" sz="2000">
                <a:solidFill>
                  <a:srgbClr val="FFFFFF"/>
                </a:solidFill>
              </a:defRPr>
            </a:lvl1pPr>
          </a:lstStyle>
          <a:p>
            <a:pPr/>
            <a:r>
              <a:t>Invertible Neural Network (INN) architecture</a:t>
            </a:r>
          </a:p>
        </p:txBody>
      </p:sp>
      <p:sp>
        <p:nvSpPr>
          <p:cNvPr id="550" name="Google Shape;523;p36"/>
          <p:cNvSpPr txBox="1"/>
          <p:nvPr/>
        </p:nvSpPr>
        <p:spPr>
          <a:xfrm>
            <a:off x="872474" y="6417900"/>
            <a:ext cx="7948202" cy="24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900">
                <a:solidFill>
                  <a:srgbClr val="0047B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Ardizzone,…, Maier-Hein,…: “Analyzing Inverse Problems with Invertible Neural Networks”, ICLR 2019 </a:t>
            </a:r>
          </a:p>
        </p:txBody>
      </p:sp>
      <p:sp>
        <p:nvSpPr>
          <p:cNvPr id="551" name="Google Shape;524;p36"/>
          <p:cNvSpPr txBox="1"/>
          <p:nvPr/>
        </p:nvSpPr>
        <p:spPr>
          <a:xfrm>
            <a:off x="4514986" y="1411474"/>
            <a:ext cx="4832101" cy="3927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marL="457200" indent="-355600">
              <a:buClr>
                <a:srgbClr val="000000"/>
              </a:buClr>
              <a:buSzPts val="2000"/>
              <a:buFont typeface="Arial"/>
              <a:buChar char="●"/>
              <a:defRPr sz="2000"/>
            </a:pPr>
            <a:r>
              <a:t>Design inherently invertible network:</a:t>
            </a:r>
          </a:p>
          <a:p>
            <a:pPr lvl="1" marL="914400" indent="-355600">
              <a:buClr>
                <a:srgbClr val="000000"/>
              </a:buClr>
              <a:buSzPts val="2000"/>
              <a:buFont typeface="Arial"/>
              <a:buChar char="○"/>
              <a:defRPr sz="2000"/>
            </a:pPr>
            <a:r>
              <a:t>Evaluation/Training bidirectional</a:t>
            </a:r>
          </a:p>
          <a:p>
            <a:pPr lvl="1" marL="914400" indent="-355600">
              <a:buClr>
                <a:srgbClr val="000000"/>
              </a:buClr>
              <a:buSzPts val="2000"/>
              <a:buFont typeface="Arial"/>
              <a:buChar char="○"/>
              <a:defRPr sz="2000"/>
            </a:pPr>
            <a:r>
              <a:t>No dimension reduction</a:t>
            </a:r>
            <a:br/>
          </a:p>
          <a:p>
            <a:pPr marL="457200" indent="-355600">
              <a:buClr>
                <a:srgbClr val="000000"/>
              </a:buClr>
              <a:buSzPts val="2000"/>
              <a:buFont typeface="Arial"/>
              <a:buChar char="●"/>
              <a:defRPr sz="2000"/>
            </a:pPr>
            <a:r>
              <a:t>2 types of losses</a:t>
            </a:r>
          </a:p>
          <a:p>
            <a:pPr lvl="1" marL="914400" indent="-355600">
              <a:buClr>
                <a:srgbClr val="000000"/>
              </a:buClr>
              <a:buSzPts val="2000"/>
              <a:buFont typeface="Arial"/>
              <a:buChar char="○"/>
              <a:defRPr sz="2000"/>
            </a:pPr>
            <a:r>
              <a:t>L</a:t>
            </a:r>
            <a:r>
              <a:rPr baseline="-25000"/>
              <a:t>2 </a:t>
            </a:r>
            <a:r>
              <a:t>for regression</a:t>
            </a:r>
          </a:p>
          <a:p>
            <a:pPr lvl="1" marL="914400" indent="-355600">
              <a:buClr>
                <a:srgbClr val="000000"/>
              </a:buClr>
              <a:buSzPts val="2000"/>
              <a:buFont typeface="Arial"/>
              <a:buChar char="○"/>
              <a:defRPr sz="2000"/>
            </a:pPr>
            <a:r>
              <a:t>Maximum Mean Discrepancy for distributions</a:t>
            </a:r>
            <a:br/>
          </a:p>
          <a:p>
            <a:pPr marL="457200" indent="-355600">
              <a:buClr>
                <a:srgbClr val="000000"/>
              </a:buClr>
              <a:buSzPts val="2000"/>
              <a:buFont typeface="Arial"/>
              <a:buChar char="●"/>
              <a:defRPr sz="2000"/>
            </a:pPr>
            <a:r>
              <a:t>Jacobi determinant efficiently computable</a:t>
            </a:r>
          </a:p>
          <a:p>
            <a:pPr lvl="1" marL="914400" indent="-355600">
              <a:buClr>
                <a:srgbClr val="000000"/>
              </a:buClr>
              <a:buSzPts val="2000"/>
              <a:buFont typeface="Arial"/>
              <a:buChar char="○"/>
              <a:defRPr sz="2000"/>
            </a:pPr>
            <a:r>
              <a:t>Change of variable formula</a:t>
            </a:r>
          </a:p>
          <a:p>
            <a:pPr lvl="1" marL="914400" indent="-355600">
              <a:buClr>
                <a:srgbClr val="000000"/>
              </a:buClr>
              <a:buSzPts val="2000"/>
              <a:buFont typeface="Arial"/>
              <a:buChar char="○"/>
              <a:defRPr sz="2000"/>
            </a:pPr>
            <a:r>
              <a:t>Maximum-Likelihood training</a:t>
            </a:r>
          </a:p>
        </p:txBody>
      </p:sp>
      <p:grpSp>
        <p:nvGrpSpPr>
          <p:cNvPr id="554" name="Google Shape;525;p36"/>
          <p:cNvGrpSpPr/>
          <p:nvPr/>
        </p:nvGrpSpPr>
        <p:grpSpPr>
          <a:xfrm>
            <a:off x="933899" y="4662049"/>
            <a:ext cx="1772735" cy="380235"/>
            <a:chOff x="0" y="0"/>
            <a:chExt cx="1772733" cy="380233"/>
          </a:xfrm>
        </p:grpSpPr>
        <p:sp>
          <p:nvSpPr>
            <p:cNvPr id="552" name="Google Shape;526;p36"/>
            <p:cNvSpPr/>
            <p:nvPr/>
          </p:nvSpPr>
          <p:spPr>
            <a:xfrm>
              <a:off x="0" y="168299"/>
              <a:ext cx="162001" cy="103500"/>
            </a:xfrm>
            <a:prstGeom prst="rect">
              <a:avLst/>
            </a:prstGeom>
            <a:solidFill>
              <a:srgbClr val="AABAD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3" name="Google Shape;527;p36"/>
            <p:cNvSpPr txBox="1"/>
            <p:nvPr/>
          </p:nvSpPr>
          <p:spPr>
            <a:xfrm>
              <a:off x="159633" y="0"/>
              <a:ext cx="1613101" cy="3802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/>
              <a:r>
                <a:t>coupling layer</a:t>
              </a:r>
            </a:p>
          </p:txBody>
        </p:sp>
      </p:grpSp>
      <p:grpSp>
        <p:nvGrpSpPr>
          <p:cNvPr id="557" name="Google Shape;528;p36"/>
          <p:cNvGrpSpPr/>
          <p:nvPr/>
        </p:nvGrpSpPr>
        <p:grpSpPr>
          <a:xfrm>
            <a:off x="933899" y="4390249"/>
            <a:ext cx="1775101" cy="380235"/>
            <a:chOff x="0" y="0"/>
            <a:chExt cx="1775100" cy="380233"/>
          </a:xfrm>
        </p:grpSpPr>
        <p:sp>
          <p:nvSpPr>
            <p:cNvPr id="555" name="Google Shape;529;p36"/>
            <p:cNvSpPr/>
            <p:nvPr/>
          </p:nvSpPr>
          <p:spPr>
            <a:xfrm>
              <a:off x="0" y="168299"/>
              <a:ext cx="162001" cy="103500"/>
            </a:xfrm>
            <a:prstGeom prst="rect">
              <a:avLst/>
            </a:prstGeom>
            <a:solidFill>
              <a:srgbClr val="E4C1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6" name="Google Shape;530;p36"/>
            <p:cNvSpPr txBox="1"/>
            <p:nvPr/>
          </p:nvSpPr>
          <p:spPr>
            <a:xfrm>
              <a:off x="162000" y="0"/>
              <a:ext cx="1613101" cy="3802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/>
              <a:r>
                <a:t>permutation layer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13;p1"/>
          <p:cNvSpPr txBox="1"/>
          <p:nvPr>
            <p:ph type="sldNum" sz="quarter" idx="2"/>
          </p:nvPr>
        </p:nvSpPr>
        <p:spPr>
          <a:xfrm>
            <a:off x="961865" y="679203"/>
            <a:ext cx="229838" cy="213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60" name="Google Shape;536;p37" descr="Google Shape;536;p3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99600" y="1289866"/>
            <a:ext cx="3751775" cy="3542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Google Shape;537;p37" descr="Google Shape;537;p37"/>
          <p:cNvPicPr>
            <a:picLocks noChangeAspect="1"/>
          </p:cNvPicPr>
          <p:nvPr/>
        </p:nvPicPr>
        <p:blipFill>
          <a:blip r:embed="rId3">
            <a:extLst/>
          </a:blip>
          <a:srcRect l="13401" t="0" r="14276" b="0"/>
          <a:stretch>
            <a:fillRect/>
          </a:stretch>
        </p:blipFill>
        <p:spPr>
          <a:xfrm>
            <a:off x="487886" y="1375474"/>
            <a:ext cx="3751776" cy="2464176"/>
          </a:xfrm>
          <a:prstGeom prst="rect">
            <a:avLst/>
          </a:prstGeom>
          <a:ln w="12700">
            <a:miter lim="400000"/>
          </a:ln>
        </p:spPr>
      </p:pic>
      <p:sp>
        <p:nvSpPr>
          <p:cNvPr id="562" name="Google Shape;538;p37"/>
          <p:cNvSpPr/>
          <p:nvPr/>
        </p:nvSpPr>
        <p:spPr>
          <a:xfrm>
            <a:off x="240249" y="2459024"/>
            <a:ext cx="420901" cy="420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3" name="Google Shape;539;p37"/>
          <p:cNvSpPr txBox="1"/>
          <p:nvPr/>
        </p:nvSpPr>
        <p:spPr>
          <a:xfrm>
            <a:off x="2034513" y="4978024"/>
            <a:ext cx="658501" cy="466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000"/>
            </a:lvl1pPr>
          </a:lstStyle>
          <a:p>
            <a:pPr/>
            <a:r>
              <a:t>INN</a:t>
            </a:r>
          </a:p>
        </p:txBody>
      </p:sp>
      <p:sp>
        <p:nvSpPr>
          <p:cNvPr id="564" name="Google Shape;540;p37"/>
          <p:cNvSpPr txBox="1"/>
          <p:nvPr/>
        </p:nvSpPr>
        <p:spPr>
          <a:xfrm>
            <a:off x="5678887" y="4901824"/>
            <a:ext cx="1993201" cy="466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000"/>
            </a:lvl1pPr>
          </a:lstStyle>
          <a:p>
            <a:pPr/>
            <a:r>
              <a:t>conditional INN</a:t>
            </a:r>
          </a:p>
        </p:txBody>
      </p:sp>
      <p:sp>
        <p:nvSpPr>
          <p:cNvPr id="565" name="Google Shape;541;p37"/>
          <p:cNvSpPr txBox="1"/>
          <p:nvPr/>
        </p:nvSpPr>
        <p:spPr>
          <a:xfrm>
            <a:off x="408200" y="5418775"/>
            <a:ext cx="8143200" cy="758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55600">
              <a:buClr>
                <a:srgbClr val="000000"/>
              </a:buClr>
              <a:buSzPts val="2000"/>
              <a:buFont typeface="Arial"/>
              <a:buChar char="●"/>
              <a:defRPr sz="2000"/>
            </a:pPr>
            <a:r>
              <a:t>cINN trainable with maximum likelihood training </a:t>
            </a:r>
            <a:r>
              <a:rPr b="1"/>
              <a:t>only</a:t>
            </a:r>
            <a:endParaRPr b="1"/>
          </a:p>
          <a:p>
            <a:pPr marL="457200" indent="-355600">
              <a:buClr>
                <a:srgbClr val="000000"/>
              </a:buClr>
              <a:buSzPts val="2000"/>
              <a:buFont typeface="Arial"/>
              <a:buChar char="●"/>
              <a:defRPr sz="2000"/>
            </a:pPr>
            <a:r>
              <a:t>No more zero padding</a:t>
            </a:r>
          </a:p>
        </p:txBody>
      </p:sp>
      <p:sp>
        <p:nvSpPr>
          <p:cNvPr id="566" name="Google Shape;542;p37"/>
          <p:cNvSpPr txBox="1"/>
          <p:nvPr/>
        </p:nvSpPr>
        <p:spPr>
          <a:xfrm>
            <a:off x="1721912" y="260360"/>
            <a:ext cx="5467850" cy="375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b="1" sz="2000">
                <a:solidFill>
                  <a:srgbClr val="FFFFFF"/>
                </a:solidFill>
              </a:defRPr>
            </a:lvl1pPr>
          </a:lstStyle>
          <a:p>
            <a:pPr/>
            <a:r>
              <a:t>ML learning + cVAE =  conditional INNs</a:t>
            </a:r>
          </a:p>
        </p:txBody>
      </p:sp>
      <p:sp>
        <p:nvSpPr>
          <p:cNvPr id="567" name="Google Shape;543;p37"/>
          <p:cNvSpPr/>
          <p:nvPr/>
        </p:nvSpPr>
        <p:spPr>
          <a:xfrm>
            <a:off x="339124" y="2053625"/>
            <a:ext cx="321901" cy="263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13;p1"/>
          <p:cNvSpPr txBox="1"/>
          <p:nvPr>
            <p:ph type="sldNum" sz="quarter" idx="2"/>
          </p:nvPr>
        </p:nvSpPr>
        <p:spPr>
          <a:xfrm>
            <a:off x="961865" y="679203"/>
            <a:ext cx="229838" cy="213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70" name="Google Shape;549;p38" descr="Google Shape;549;p3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2328" y="2217925"/>
            <a:ext cx="2840545" cy="257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1" name="Google Shape;550;p38" descr="Google Shape;550;p3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70425" y="2190747"/>
            <a:ext cx="2840551" cy="2572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2" name="Google Shape;551;p38" descr="Google Shape;551;p3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2217925"/>
            <a:ext cx="2840551" cy="2572101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Google Shape;552;p38"/>
          <p:cNvSpPr txBox="1"/>
          <p:nvPr/>
        </p:nvSpPr>
        <p:spPr>
          <a:xfrm>
            <a:off x="1721911" y="223789"/>
            <a:ext cx="5324452" cy="375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b="1" sz="2000">
                <a:solidFill>
                  <a:srgbClr val="FFFFFF"/>
                </a:solidFill>
              </a:defRPr>
            </a:lvl1pPr>
          </a:lstStyle>
          <a:p>
            <a:pPr/>
            <a:r>
              <a:t>Posteriors</a:t>
            </a:r>
          </a:p>
        </p:txBody>
      </p:sp>
      <p:sp>
        <p:nvSpPr>
          <p:cNvPr id="574" name="Google Shape;553;p38"/>
          <p:cNvSpPr txBox="1"/>
          <p:nvPr/>
        </p:nvSpPr>
        <p:spPr>
          <a:xfrm>
            <a:off x="978074" y="4899900"/>
            <a:ext cx="884401" cy="46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2000"/>
            </a:lvl1pPr>
          </a:lstStyle>
          <a:p>
            <a:pPr/>
            <a:r>
              <a:t>wide</a:t>
            </a:r>
          </a:p>
        </p:txBody>
      </p:sp>
      <p:sp>
        <p:nvSpPr>
          <p:cNvPr id="575" name="Google Shape;554;p38"/>
          <p:cNvSpPr txBox="1"/>
          <p:nvPr/>
        </p:nvSpPr>
        <p:spPr>
          <a:xfrm>
            <a:off x="4057374" y="4899900"/>
            <a:ext cx="1029300" cy="46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2000"/>
            </a:lvl1pPr>
          </a:lstStyle>
          <a:p>
            <a:pPr/>
            <a:r>
              <a:t>narrow</a:t>
            </a:r>
          </a:p>
        </p:txBody>
      </p:sp>
      <p:sp>
        <p:nvSpPr>
          <p:cNvPr id="576" name="Google Shape;555;p38"/>
          <p:cNvSpPr txBox="1"/>
          <p:nvPr/>
        </p:nvSpPr>
        <p:spPr>
          <a:xfrm>
            <a:off x="6855549" y="4899900"/>
            <a:ext cx="1174201" cy="46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2000"/>
            </a:lvl1pPr>
          </a:lstStyle>
          <a:p>
            <a:pPr/>
            <a:r>
              <a:t>bimodal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13;p1"/>
          <p:cNvSpPr txBox="1"/>
          <p:nvPr>
            <p:ph type="sldNum" sz="quarter" idx="2"/>
          </p:nvPr>
        </p:nvSpPr>
        <p:spPr>
          <a:xfrm>
            <a:off x="961865" y="679203"/>
            <a:ext cx="229838" cy="213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79" name="Google Shape;560;p39"/>
          <p:cNvSpPr txBox="1"/>
          <p:nvPr/>
        </p:nvSpPr>
        <p:spPr>
          <a:xfrm>
            <a:off x="1721912" y="260360"/>
            <a:ext cx="5467850" cy="667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b="1" sz="2000">
                <a:solidFill>
                  <a:srgbClr val="FFFFFF"/>
                </a:solidFill>
              </a:defRPr>
            </a:lvl1pPr>
          </a:lstStyle>
          <a:p>
            <a:pPr/>
            <a:r>
              <a:t>Application: Camera selection for multispectral imaging</a:t>
            </a:r>
          </a:p>
        </p:txBody>
      </p:sp>
      <p:sp>
        <p:nvSpPr>
          <p:cNvPr id="580" name="Google Shape;564;p39"/>
          <p:cNvSpPr txBox="1"/>
          <p:nvPr/>
        </p:nvSpPr>
        <p:spPr>
          <a:xfrm>
            <a:off x="865625" y="6452425"/>
            <a:ext cx="7620301" cy="24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900">
                <a:solidFill>
                  <a:srgbClr val="0047B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Ardizzone,…, Maier-Hein,…: “Analyzing Inverse Problems with Invertible Neural Networks”, ICLR 2019 </a:t>
            </a:r>
          </a:p>
        </p:txBody>
      </p:sp>
      <p:pic>
        <p:nvPicPr>
          <p:cNvPr id="581" name="Google Shape;567;p39" descr="Google Shape;567;p3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3517" y="1047104"/>
            <a:ext cx="6967296" cy="5225072"/>
          </a:xfrm>
          <a:prstGeom prst="rect">
            <a:avLst/>
          </a:prstGeom>
          <a:ln w="12700">
            <a:miter lim="400000"/>
          </a:ln>
        </p:spPr>
      </p:pic>
      <p:sp>
        <p:nvSpPr>
          <p:cNvPr id="582" name="Google Shape;568;p39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13;p1"/>
          <p:cNvSpPr txBox="1"/>
          <p:nvPr>
            <p:ph type="sldNum" sz="quarter" idx="2"/>
          </p:nvPr>
        </p:nvSpPr>
        <p:spPr>
          <a:xfrm>
            <a:off x="961865" y="679203"/>
            <a:ext cx="229838" cy="213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85" name="Google Shape;574;p40"/>
          <p:cNvSpPr txBox="1"/>
          <p:nvPr/>
        </p:nvSpPr>
        <p:spPr>
          <a:xfrm>
            <a:off x="1721912" y="260360"/>
            <a:ext cx="5467850" cy="375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b="1" sz="2000">
                <a:solidFill>
                  <a:srgbClr val="FFFFFF"/>
                </a:solidFill>
              </a:defRPr>
            </a:lvl1pPr>
          </a:lstStyle>
          <a:p>
            <a:pPr/>
            <a:r>
              <a:t>Challenges</a:t>
            </a:r>
          </a:p>
        </p:txBody>
      </p:sp>
      <p:sp>
        <p:nvSpPr>
          <p:cNvPr id="586" name="Google Shape;575;p40"/>
          <p:cNvSpPr txBox="1"/>
          <p:nvPr/>
        </p:nvSpPr>
        <p:spPr>
          <a:xfrm>
            <a:off x="474961" y="1309232"/>
            <a:ext cx="6577501" cy="1542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marL="457200" indent="-355600">
              <a:buClr>
                <a:srgbClr val="000000"/>
              </a:buClr>
              <a:buSzPts val="2000"/>
              <a:buFont typeface="Arial"/>
              <a:buChar char="●"/>
              <a:defRPr sz="2000"/>
            </a:pPr>
            <a:r>
              <a:t>Curse of dimensionality</a:t>
            </a:r>
          </a:p>
          <a:p>
            <a:pPr lvl="1" marL="914400" indent="-355600">
              <a:buClr>
                <a:srgbClr val="000000"/>
              </a:buClr>
              <a:buSzPts val="2000"/>
              <a:buFont typeface="Arial"/>
              <a:buChar char="○"/>
              <a:defRPr sz="2000"/>
            </a:pPr>
            <a:r>
              <a:t>No dimensionality reduction possible</a:t>
            </a:r>
          </a:p>
          <a:p>
            <a:pPr marL="457200" indent="-355600">
              <a:buClr>
                <a:srgbClr val="000000"/>
              </a:buClr>
              <a:buSzPts val="2000"/>
              <a:buFont typeface="Arial"/>
              <a:buChar char="●"/>
              <a:defRPr sz="2000"/>
            </a:pPr>
            <a:r>
              <a:t>4 loss terms</a:t>
            </a:r>
          </a:p>
          <a:p>
            <a:pPr lvl="1" marL="914400" indent="-355600">
              <a:buClr>
                <a:srgbClr val="000000"/>
              </a:buClr>
              <a:buSzPts val="2000"/>
              <a:buFont typeface="Arial"/>
              <a:buChar char="○"/>
              <a:defRPr sz="2000"/>
            </a:pPr>
            <a:r>
              <a:t>each with hyperparameter(s)</a:t>
            </a:r>
          </a:p>
          <a:p>
            <a:pPr marL="457200" indent="-355600">
              <a:buClr>
                <a:srgbClr val="000000"/>
              </a:buClr>
              <a:buSzPts val="2000"/>
              <a:buFont typeface="Arial"/>
              <a:buChar char="●"/>
              <a:defRPr sz="2000"/>
            </a:pPr>
            <a:r>
              <a:t>Calibration of posterior</a:t>
            </a:r>
          </a:p>
        </p:txBody>
      </p:sp>
      <p:pic>
        <p:nvPicPr>
          <p:cNvPr id="587" name="Google Shape;576;p40" descr="Google Shape;576;p4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5903" y="2865399"/>
            <a:ext cx="3599994" cy="3259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6" grpId="1"/>
      <p:bldP build="whole" bldLvl="1" animBg="1" rev="0" advAuto="0" spid="587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13;p1"/>
          <p:cNvSpPr txBox="1"/>
          <p:nvPr>
            <p:ph type="sldNum" sz="quarter" idx="2"/>
          </p:nvPr>
        </p:nvSpPr>
        <p:spPr>
          <a:xfrm>
            <a:off x="961865" y="679203"/>
            <a:ext cx="178939" cy="213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90" name="Google Shape;582;p41"/>
          <p:cNvSpPr txBox="1"/>
          <p:nvPr/>
        </p:nvSpPr>
        <p:spPr>
          <a:xfrm>
            <a:off x="1721912" y="260360"/>
            <a:ext cx="5467850" cy="375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b="1" sz="2000">
                <a:solidFill>
                  <a:srgbClr val="FFFFFF"/>
                </a:solidFill>
              </a:defRPr>
            </a:lvl1pPr>
          </a:lstStyle>
          <a:p>
            <a:pPr/>
            <a:r>
              <a:t>Opportunities &amp; Outlook</a:t>
            </a:r>
          </a:p>
        </p:txBody>
      </p:sp>
      <p:sp>
        <p:nvSpPr>
          <p:cNvPr id="591" name="Google Shape;583;p41"/>
          <p:cNvSpPr txBox="1"/>
          <p:nvPr/>
        </p:nvSpPr>
        <p:spPr>
          <a:xfrm>
            <a:off x="474961" y="1309232"/>
            <a:ext cx="6577501" cy="1542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marL="457200" indent="-355600">
              <a:buClr>
                <a:srgbClr val="000000"/>
              </a:buClr>
              <a:buSzPts val="2000"/>
              <a:buFont typeface="Arial"/>
              <a:buChar char="●"/>
              <a:defRPr sz="2000"/>
            </a:pPr>
            <a:r>
              <a:t>Zero padding / losses</a:t>
            </a:r>
          </a:p>
          <a:p>
            <a:pPr lvl="1" marL="914400" indent="-355600">
              <a:buClr>
                <a:srgbClr val="000000"/>
              </a:buClr>
              <a:buSzPts val="2000"/>
              <a:buFont typeface="Arial"/>
              <a:buChar char="○"/>
              <a:defRPr sz="2000"/>
            </a:pPr>
            <a:r>
              <a:t>New architecture: conditional INN</a:t>
            </a:r>
          </a:p>
          <a:p>
            <a:pPr marL="457200" indent="-355600">
              <a:buClr>
                <a:srgbClr val="000000"/>
              </a:buClr>
              <a:buSzPts val="2000"/>
              <a:buFont typeface="Arial"/>
              <a:buChar char="●"/>
              <a:defRPr sz="2000"/>
            </a:pPr>
            <a:r>
              <a:t>Ambiguity of inverse problem vs. data ambiguity</a:t>
            </a:r>
          </a:p>
          <a:p>
            <a:pPr lvl="1" marL="914400" indent="-355600">
              <a:buClr>
                <a:srgbClr val="000000"/>
              </a:buClr>
              <a:buSzPts val="2000"/>
              <a:buFont typeface="Arial"/>
              <a:buChar char="○"/>
              <a:defRPr sz="2000"/>
            </a:pPr>
            <a:r>
              <a:t>Ensembles of INNs as outlier detectors</a:t>
            </a:r>
          </a:p>
        </p:txBody>
      </p:sp>
      <p:sp>
        <p:nvSpPr>
          <p:cNvPr id="592" name="Google Shape;584;p41"/>
          <p:cNvSpPr txBox="1"/>
          <p:nvPr/>
        </p:nvSpPr>
        <p:spPr>
          <a:xfrm>
            <a:off x="2182224" y="3402850"/>
            <a:ext cx="3911101" cy="758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2000"/>
            </a:lvl1pPr>
          </a:lstStyle>
          <a:p>
            <a:pPr/>
            <a:r>
              <a:t>Thank you very much for your attention</a:t>
            </a:r>
          </a:p>
        </p:txBody>
      </p:sp>
      <p:sp>
        <p:nvSpPr>
          <p:cNvPr id="593" name="Google Shape;585;p41"/>
          <p:cNvSpPr txBox="1"/>
          <p:nvPr/>
        </p:nvSpPr>
        <p:spPr>
          <a:xfrm>
            <a:off x="1763725" y="4468924"/>
            <a:ext cx="5028901" cy="1050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defRPr sz="2000"/>
            </a:pPr>
            <a:r>
              <a:t>For a complementary view </a:t>
            </a:r>
          </a:p>
          <a:p>
            <a:pPr algn="ctr">
              <a:defRPr sz="2000"/>
            </a:pPr>
            <a:r>
              <a:t>join the </a:t>
            </a:r>
            <a:r>
              <a:rPr>
                <a:solidFill>
                  <a:srgbClr val="0047B9"/>
                </a:solidFill>
              </a:rPr>
              <a:t>'Europe got talents'</a:t>
            </a:r>
            <a:r>
              <a:t> session</a:t>
            </a:r>
          </a:p>
          <a:p>
            <a:pPr algn="ctr">
              <a:defRPr sz="2000"/>
            </a:pPr>
            <a:r>
              <a:t> </a:t>
            </a:r>
          </a:p>
        </p:txBody>
      </p:sp>
      <p:sp>
        <p:nvSpPr>
          <p:cNvPr id="594" name="Google Shape;586;p41"/>
          <p:cNvSpPr/>
          <p:nvPr/>
        </p:nvSpPr>
        <p:spPr>
          <a:xfrm>
            <a:off x="7235480" y="4573465"/>
            <a:ext cx="1406401" cy="598201"/>
          </a:xfrm>
          <a:prstGeom prst="roundRect">
            <a:avLst>
              <a:gd name="adj" fmla="val 10000"/>
            </a:avLst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59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5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5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1000"/>
                                        <p:tgtEl>
                                          <p:spTgt spid="5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5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1000"/>
                                        <p:tgtEl>
                                          <p:spTgt spid="5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1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0" dur="1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4" dur="10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2" grpId="2"/>
      <p:bldP build="p" bldLvl="5" animBg="1" rev="0" advAuto="0" spid="591" grpId="1"/>
      <p:bldP build="whole" bldLvl="1" animBg="1" rev="0" advAuto="0" spid="593" grpId="3"/>
      <p:bldP build="whole" bldLvl="1" animBg="1" rev="0" advAuto="0" spid="594" grpId="4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13;p1"/>
          <p:cNvSpPr txBox="1"/>
          <p:nvPr>
            <p:ph type="sldNum" sz="quarter" idx="2"/>
          </p:nvPr>
        </p:nvSpPr>
        <p:spPr>
          <a:xfrm>
            <a:off x="961865" y="679203"/>
            <a:ext cx="178939" cy="213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97" name="Google Shape;592;p4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8" name="Google Shape;593;p42"/>
          <p:cNvSpPr txBox="1"/>
          <p:nvPr/>
        </p:nvSpPr>
        <p:spPr>
          <a:xfrm>
            <a:off x="3194549" y="4027449"/>
            <a:ext cx="565201" cy="380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/>
            <a:r>
              <a:t>exp</a:t>
            </a:r>
          </a:p>
        </p:txBody>
      </p:sp>
      <p:grpSp>
        <p:nvGrpSpPr>
          <p:cNvPr id="601" name="Google Shape;595;p42"/>
          <p:cNvGrpSpPr/>
          <p:nvPr/>
        </p:nvGrpSpPr>
        <p:grpSpPr>
          <a:xfrm>
            <a:off x="3164200" y="2687950"/>
            <a:ext cx="565201" cy="537001"/>
            <a:chOff x="0" y="0"/>
            <a:chExt cx="565199" cy="537000"/>
          </a:xfrm>
        </p:grpSpPr>
        <p:sp>
          <p:nvSpPr>
            <p:cNvPr id="599" name="Google Shape;596;p42"/>
            <p:cNvSpPr/>
            <p:nvPr/>
          </p:nvSpPr>
          <p:spPr>
            <a:xfrm>
              <a:off x="0" y="-1"/>
              <a:ext cx="565200" cy="537002"/>
            </a:xfrm>
            <a:prstGeom prst="rect">
              <a:avLst/>
            </a:prstGeom>
            <a:solidFill>
              <a:srgbClr val="F85B1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00" name="Google Shape;597;p42"/>
            <p:cNvSpPr txBox="1"/>
            <p:nvPr/>
          </p:nvSpPr>
          <p:spPr>
            <a:xfrm>
              <a:off x="40499" y="89550"/>
              <a:ext cx="484201" cy="3802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/>
            </a:lstStyle>
            <a:p>
              <a:pPr/>
              <a:r>
                <a:t>NN</a:t>
              </a:r>
            </a:p>
          </p:txBody>
        </p:sp>
      </p:grpSp>
      <p:grpSp>
        <p:nvGrpSpPr>
          <p:cNvPr id="604" name="Google Shape;598;p42"/>
          <p:cNvGrpSpPr/>
          <p:nvPr/>
        </p:nvGrpSpPr>
        <p:grpSpPr>
          <a:xfrm>
            <a:off x="461000" y="2687950"/>
            <a:ext cx="282734" cy="1735801"/>
            <a:chOff x="0" y="0"/>
            <a:chExt cx="282733" cy="1735800"/>
          </a:xfrm>
        </p:grpSpPr>
        <p:sp>
          <p:nvSpPr>
            <p:cNvPr id="602" name="Google Shape;599;p42"/>
            <p:cNvSpPr txBox="1"/>
            <p:nvPr/>
          </p:nvSpPr>
          <p:spPr>
            <a:xfrm>
              <a:off x="-1" y="591800"/>
              <a:ext cx="273302" cy="4420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800"/>
              </a:lvl1pPr>
            </a:lstStyle>
            <a:p>
              <a:pPr/>
              <a:r>
                <a:t>x</a:t>
              </a:r>
            </a:p>
          </p:txBody>
        </p:sp>
        <p:sp>
          <p:nvSpPr>
            <p:cNvPr id="603" name="Google Shape;600;p42"/>
            <p:cNvSpPr/>
            <p:nvPr/>
          </p:nvSpPr>
          <p:spPr>
            <a:xfrm>
              <a:off x="9432" y="-1"/>
              <a:ext cx="273302" cy="1735802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07" name="Google Shape;601;p42"/>
          <p:cNvGrpSpPr/>
          <p:nvPr/>
        </p:nvGrpSpPr>
        <p:grpSpPr>
          <a:xfrm>
            <a:off x="1385425" y="1641383"/>
            <a:ext cx="310834" cy="808173"/>
            <a:chOff x="0" y="0"/>
            <a:chExt cx="310833" cy="808171"/>
          </a:xfrm>
        </p:grpSpPr>
        <p:sp>
          <p:nvSpPr>
            <p:cNvPr id="605" name="Google Shape;602;p42"/>
            <p:cNvSpPr txBox="1"/>
            <p:nvPr/>
          </p:nvSpPr>
          <p:spPr>
            <a:xfrm>
              <a:off x="0" y="55966"/>
              <a:ext cx="273301" cy="7522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>
                <a:defRPr sz="1800"/>
              </a:pPr>
              <a:r>
                <a:t>x</a:t>
              </a:r>
              <a:r>
                <a:rPr baseline="-25000"/>
                <a:t>1</a:t>
              </a:r>
            </a:p>
          </p:txBody>
        </p:sp>
        <p:sp>
          <p:nvSpPr>
            <p:cNvPr id="606" name="Google Shape;604;p42"/>
            <p:cNvSpPr/>
            <p:nvPr/>
          </p:nvSpPr>
          <p:spPr>
            <a:xfrm>
              <a:off x="28233" y="0"/>
              <a:ext cx="282601" cy="650701"/>
            </a:xfrm>
            <a:prstGeom prst="rect">
              <a:avLst/>
            </a:prstGeom>
            <a:noFill/>
            <a:ln w="9525" cap="flat">
              <a:solidFill>
                <a:srgbClr val="1F49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10" name="Google Shape;605;p42"/>
          <p:cNvGrpSpPr/>
          <p:nvPr/>
        </p:nvGrpSpPr>
        <p:grpSpPr>
          <a:xfrm>
            <a:off x="1372500" y="4683754"/>
            <a:ext cx="310833" cy="830264"/>
            <a:chOff x="0" y="0"/>
            <a:chExt cx="310831" cy="830263"/>
          </a:xfrm>
        </p:grpSpPr>
        <p:sp>
          <p:nvSpPr>
            <p:cNvPr id="608" name="Google Shape;606;p42"/>
            <p:cNvSpPr txBox="1"/>
            <p:nvPr/>
          </p:nvSpPr>
          <p:spPr>
            <a:xfrm>
              <a:off x="0" y="78058"/>
              <a:ext cx="273300" cy="7522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>
                <a:defRPr sz="1800"/>
              </a:pPr>
              <a:r>
                <a:t>x</a:t>
              </a:r>
              <a:r>
                <a:rPr baseline="-25000"/>
                <a:t>2</a:t>
              </a:r>
            </a:p>
          </p:txBody>
        </p:sp>
        <p:sp>
          <p:nvSpPr>
            <p:cNvPr id="609" name="Google Shape;607;p42"/>
            <p:cNvSpPr/>
            <p:nvPr/>
          </p:nvSpPr>
          <p:spPr>
            <a:xfrm>
              <a:off x="28232" y="0"/>
              <a:ext cx="282600" cy="650701"/>
            </a:xfrm>
            <a:prstGeom prst="rect">
              <a:avLst/>
            </a:prstGeom>
            <a:noFill/>
            <a:ln w="9525" cap="flat">
              <a:solidFill>
                <a:srgbClr val="1F49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13" name="Google Shape;608;p42"/>
          <p:cNvGrpSpPr/>
          <p:nvPr/>
        </p:nvGrpSpPr>
        <p:grpSpPr>
          <a:xfrm>
            <a:off x="4856274" y="2687950"/>
            <a:ext cx="565201" cy="537001"/>
            <a:chOff x="0" y="0"/>
            <a:chExt cx="565199" cy="537000"/>
          </a:xfrm>
        </p:grpSpPr>
        <p:sp>
          <p:nvSpPr>
            <p:cNvPr id="611" name="Google Shape;609;p42"/>
            <p:cNvSpPr/>
            <p:nvPr/>
          </p:nvSpPr>
          <p:spPr>
            <a:xfrm>
              <a:off x="0" y="-1"/>
              <a:ext cx="565200" cy="537002"/>
            </a:xfrm>
            <a:prstGeom prst="rect">
              <a:avLst/>
            </a:prstGeom>
            <a:solidFill>
              <a:srgbClr val="F85B1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610;p42"/>
            <p:cNvSpPr txBox="1"/>
            <p:nvPr/>
          </p:nvSpPr>
          <p:spPr>
            <a:xfrm>
              <a:off x="47899" y="89550"/>
              <a:ext cx="484201" cy="3802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/>
            </a:lstStyle>
            <a:p>
              <a:pPr/>
              <a:r>
                <a:t>NN</a:t>
              </a:r>
            </a:p>
          </p:txBody>
        </p:sp>
      </p:grpSp>
      <p:grpSp>
        <p:nvGrpSpPr>
          <p:cNvPr id="616" name="Google Shape;611;p42"/>
          <p:cNvGrpSpPr/>
          <p:nvPr/>
        </p:nvGrpSpPr>
        <p:grpSpPr>
          <a:xfrm>
            <a:off x="3381524" y="4801532"/>
            <a:ext cx="396302" cy="399102"/>
            <a:chOff x="0" y="0"/>
            <a:chExt cx="396300" cy="399100"/>
          </a:xfrm>
        </p:grpSpPr>
        <p:sp>
          <p:nvSpPr>
            <p:cNvPr id="614" name="Google Shape;612;p42"/>
            <p:cNvSpPr txBox="1"/>
            <p:nvPr/>
          </p:nvSpPr>
          <p:spPr>
            <a:xfrm>
              <a:off x="42750" y="18867"/>
              <a:ext cx="310801" cy="3802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/>
            </a:lstStyle>
            <a:p>
              <a:pPr/>
              <a:r>
                <a:t>*</a:t>
              </a:r>
            </a:p>
          </p:txBody>
        </p:sp>
        <p:sp>
          <p:nvSpPr>
            <p:cNvPr id="615" name="Google Shape;613;p42"/>
            <p:cNvSpPr/>
            <p:nvPr/>
          </p:nvSpPr>
          <p:spPr>
            <a:xfrm>
              <a:off x="0" y="0"/>
              <a:ext cx="396301" cy="396301"/>
            </a:xfrm>
            <a:prstGeom prst="ellipse">
              <a:avLst/>
            </a:prstGeom>
            <a:noFill/>
            <a:ln w="9525" cap="flat">
              <a:solidFill>
                <a:srgbClr val="1F49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19" name="Google Shape;614;p42"/>
          <p:cNvGrpSpPr/>
          <p:nvPr/>
        </p:nvGrpSpPr>
        <p:grpSpPr>
          <a:xfrm>
            <a:off x="5297949" y="4725437"/>
            <a:ext cx="396301" cy="396309"/>
            <a:chOff x="0" y="0"/>
            <a:chExt cx="396300" cy="396308"/>
          </a:xfrm>
        </p:grpSpPr>
        <p:sp>
          <p:nvSpPr>
            <p:cNvPr id="617" name="Google Shape;615;p42"/>
            <p:cNvSpPr txBox="1"/>
            <p:nvPr/>
          </p:nvSpPr>
          <p:spPr>
            <a:xfrm>
              <a:off x="42750" y="-1"/>
              <a:ext cx="310801" cy="3802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/>
            </a:lstStyle>
            <a:p>
              <a:pPr/>
              <a:r>
                <a:t>+</a:t>
              </a:r>
            </a:p>
          </p:txBody>
        </p:sp>
        <p:sp>
          <p:nvSpPr>
            <p:cNvPr id="618" name="Google Shape;616;p42"/>
            <p:cNvSpPr/>
            <p:nvPr/>
          </p:nvSpPr>
          <p:spPr>
            <a:xfrm>
              <a:off x="-1" y="7"/>
              <a:ext cx="396302" cy="396302"/>
            </a:xfrm>
            <a:prstGeom prst="ellipse">
              <a:avLst/>
            </a:prstGeom>
            <a:noFill/>
            <a:ln w="9525" cap="flat">
              <a:solidFill>
                <a:srgbClr val="1F49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2" name="Google Shape;617;p42"/>
          <p:cNvGrpSpPr/>
          <p:nvPr/>
        </p:nvGrpSpPr>
        <p:grpSpPr>
          <a:xfrm>
            <a:off x="7218899" y="1641383"/>
            <a:ext cx="310834" cy="808173"/>
            <a:chOff x="0" y="0"/>
            <a:chExt cx="310833" cy="808171"/>
          </a:xfrm>
        </p:grpSpPr>
        <p:sp>
          <p:nvSpPr>
            <p:cNvPr id="620" name="Google Shape;618;p42"/>
            <p:cNvSpPr txBox="1"/>
            <p:nvPr/>
          </p:nvSpPr>
          <p:spPr>
            <a:xfrm>
              <a:off x="0" y="55966"/>
              <a:ext cx="273301" cy="7522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>
                <a:defRPr sz="1800"/>
              </a:pPr>
              <a:r>
                <a:t>x</a:t>
              </a:r>
              <a:r>
                <a:rPr baseline="-25000"/>
                <a:t>1</a:t>
              </a:r>
            </a:p>
          </p:txBody>
        </p:sp>
        <p:sp>
          <p:nvSpPr>
            <p:cNvPr id="621" name="Google Shape;620;p42"/>
            <p:cNvSpPr/>
            <p:nvPr/>
          </p:nvSpPr>
          <p:spPr>
            <a:xfrm>
              <a:off x="28233" y="0"/>
              <a:ext cx="282601" cy="650701"/>
            </a:xfrm>
            <a:prstGeom prst="rect">
              <a:avLst/>
            </a:prstGeom>
            <a:noFill/>
            <a:ln w="9525" cap="flat">
              <a:solidFill>
                <a:srgbClr val="1F49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5" name="Google Shape;621;p42"/>
          <p:cNvGrpSpPr/>
          <p:nvPr/>
        </p:nvGrpSpPr>
        <p:grpSpPr>
          <a:xfrm>
            <a:off x="7358388" y="4725442"/>
            <a:ext cx="310833" cy="830264"/>
            <a:chOff x="0" y="0"/>
            <a:chExt cx="310831" cy="830263"/>
          </a:xfrm>
        </p:grpSpPr>
        <p:sp>
          <p:nvSpPr>
            <p:cNvPr id="623" name="Google Shape;622;p42"/>
            <p:cNvSpPr txBox="1"/>
            <p:nvPr/>
          </p:nvSpPr>
          <p:spPr>
            <a:xfrm>
              <a:off x="0" y="78058"/>
              <a:ext cx="273300" cy="7522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>
                <a:defRPr sz="1800"/>
              </a:pPr>
              <a:r>
                <a:t>x</a:t>
              </a:r>
              <a:r>
                <a:rPr baseline="-25000"/>
                <a:t>2</a:t>
              </a:r>
            </a:p>
          </p:txBody>
        </p:sp>
        <p:sp>
          <p:nvSpPr>
            <p:cNvPr id="624" name="Google Shape;623;p42"/>
            <p:cNvSpPr/>
            <p:nvPr/>
          </p:nvSpPr>
          <p:spPr>
            <a:xfrm>
              <a:off x="28232" y="0"/>
              <a:ext cx="282600" cy="650701"/>
            </a:xfrm>
            <a:prstGeom prst="rect">
              <a:avLst/>
            </a:prstGeom>
            <a:noFill/>
            <a:ln w="9525" cap="flat">
              <a:solidFill>
                <a:srgbClr val="1F49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8" name="Google Shape;624;p42"/>
          <p:cNvGrpSpPr/>
          <p:nvPr/>
        </p:nvGrpSpPr>
        <p:grpSpPr>
          <a:xfrm>
            <a:off x="7669224" y="2687950"/>
            <a:ext cx="282734" cy="1735801"/>
            <a:chOff x="0" y="0"/>
            <a:chExt cx="282733" cy="1735800"/>
          </a:xfrm>
        </p:grpSpPr>
        <p:sp>
          <p:nvSpPr>
            <p:cNvPr id="626" name="Google Shape;625;p42"/>
            <p:cNvSpPr txBox="1"/>
            <p:nvPr/>
          </p:nvSpPr>
          <p:spPr>
            <a:xfrm>
              <a:off x="-1" y="591800"/>
              <a:ext cx="273302" cy="4420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800"/>
              </a:lvl1pPr>
            </a:lstStyle>
            <a:p>
              <a:pPr/>
              <a:r>
                <a:t>x</a:t>
              </a:r>
            </a:p>
          </p:txBody>
        </p:sp>
        <p:sp>
          <p:nvSpPr>
            <p:cNvPr id="627" name="Google Shape;626;p42"/>
            <p:cNvSpPr/>
            <p:nvPr/>
          </p:nvSpPr>
          <p:spPr>
            <a:xfrm>
              <a:off x="9432" y="-1"/>
              <a:ext cx="273302" cy="1735802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29" name="Google Shape;627;p42"/>
          <p:cNvSpPr/>
          <p:nvPr/>
        </p:nvSpPr>
        <p:spPr>
          <a:xfrm flipH="1" rot="5400000">
            <a:off x="518825" y="1972249"/>
            <a:ext cx="396301" cy="537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7615"/>
                </a:moveTo>
                <a:lnTo>
                  <a:pt x="13500" y="17615"/>
                </a:lnTo>
                <a:lnTo>
                  <a:pt x="13500" y="3985"/>
                </a:lnTo>
                <a:lnTo>
                  <a:pt x="10800" y="3985"/>
                </a:lnTo>
                <a:lnTo>
                  <a:pt x="16200" y="0"/>
                </a:lnTo>
                <a:lnTo>
                  <a:pt x="21600" y="3985"/>
                </a:lnTo>
                <a:lnTo>
                  <a:pt x="18900" y="3985"/>
                </a:lnTo>
                <a:lnTo>
                  <a:pt x="189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EECE1"/>
          </a:solidFill>
          <a:ln>
            <a:solidFill>
              <a:srgbClr val="1F497D"/>
            </a:solidFill>
          </a:ln>
        </p:spPr>
        <p:txBody>
          <a:bodyPr lIns="0" tIns="0" rIns="0" bIns="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49;p8"/>
          <p:cNvSpPr txBox="1"/>
          <p:nvPr>
            <p:ph type="sldNum" sz="quarter" idx="2"/>
          </p:nvPr>
        </p:nvSpPr>
        <p:spPr>
          <a:xfrm>
            <a:off x="961865" y="679203"/>
            <a:ext cx="166270" cy="213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94" name="Google Shape;119;p16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Multispectral imaging</a:t>
            </a:r>
          </a:p>
        </p:txBody>
      </p:sp>
      <p:grpSp>
        <p:nvGrpSpPr>
          <p:cNvPr id="208" name="Google Shape;120;p16"/>
          <p:cNvGrpSpPr/>
          <p:nvPr/>
        </p:nvGrpSpPr>
        <p:grpSpPr>
          <a:xfrm>
            <a:off x="663374" y="1944052"/>
            <a:ext cx="6646692" cy="1024292"/>
            <a:chOff x="0" y="0"/>
            <a:chExt cx="6646690" cy="1024290"/>
          </a:xfrm>
        </p:grpSpPr>
        <p:grpSp>
          <p:nvGrpSpPr>
            <p:cNvPr id="205" name="Google Shape;121;p16"/>
            <p:cNvGrpSpPr/>
            <p:nvPr/>
          </p:nvGrpSpPr>
          <p:grpSpPr>
            <a:xfrm>
              <a:off x="5410839" y="-1"/>
              <a:ext cx="1235852" cy="1024292"/>
              <a:chOff x="0" y="0"/>
              <a:chExt cx="1235850" cy="1024290"/>
            </a:xfrm>
          </p:grpSpPr>
          <p:pic>
            <p:nvPicPr>
              <p:cNvPr id="195" name="Google Shape;122;p16" descr="Google Shape;122;p16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36" y="141857"/>
                <a:ext cx="1053018" cy="88098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98" name="Google Shape;123;p16"/>
              <p:cNvGrpSpPr/>
              <p:nvPr/>
            </p:nvGrpSpPr>
            <p:grpSpPr>
              <a:xfrm>
                <a:off x="124821" y="-1"/>
                <a:ext cx="1111030" cy="879428"/>
                <a:chOff x="0" y="0"/>
                <a:chExt cx="1111029" cy="879426"/>
              </a:xfrm>
            </p:grpSpPr>
            <p:pic>
              <p:nvPicPr>
                <p:cNvPr id="196" name="Google Shape;124;p16" descr="Google Shape;124;p16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051125" cy="87942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97" name="Google Shape;125;p16"/>
                <p:cNvSpPr/>
                <p:nvPr/>
              </p:nvSpPr>
              <p:spPr>
                <a:xfrm>
                  <a:off x="1052015" y="808052"/>
                  <a:ext cx="59015" cy="71263"/>
                </a:xfrm>
                <a:prstGeom prst="rect">
                  <a:avLst/>
                </a:prstGeom>
                <a:solidFill>
                  <a:srgbClr val="0070C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201" name="Google Shape;126;p16"/>
              <p:cNvGrpSpPr/>
              <p:nvPr/>
            </p:nvGrpSpPr>
            <p:grpSpPr>
              <a:xfrm>
                <a:off x="62243" y="71151"/>
                <a:ext cx="1117155" cy="882434"/>
                <a:chOff x="0" y="0"/>
                <a:chExt cx="1117153" cy="882432"/>
              </a:xfrm>
            </p:grpSpPr>
            <p:pic>
              <p:nvPicPr>
                <p:cNvPr id="199" name="Google Shape;127;p16" descr="Google Shape;127;p16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054688" cy="88243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00" name="Google Shape;128;p16"/>
                <p:cNvSpPr/>
                <p:nvPr/>
              </p:nvSpPr>
              <p:spPr>
                <a:xfrm>
                  <a:off x="1058139" y="808052"/>
                  <a:ext cx="59015" cy="71263"/>
                </a:xfrm>
                <a:prstGeom prst="rect">
                  <a:avLst/>
                </a:prstGeom>
                <a:solidFill>
                  <a:srgbClr val="92D05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204" name="Google Shape;129;p16"/>
              <p:cNvGrpSpPr/>
              <p:nvPr/>
            </p:nvGrpSpPr>
            <p:grpSpPr>
              <a:xfrm>
                <a:off x="0" y="142191"/>
                <a:ext cx="1115261" cy="882100"/>
                <a:chOff x="0" y="0"/>
                <a:chExt cx="1115260" cy="882098"/>
              </a:xfrm>
            </p:grpSpPr>
            <p:sp>
              <p:nvSpPr>
                <p:cNvPr id="202" name="Google Shape;130;p16"/>
                <p:cNvSpPr/>
                <p:nvPr/>
              </p:nvSpPr>
              <p:spPr>
                <a:xfrm>
                  <a:off x="1056246" y="809499"/>
                  <a:ext cx="59015" cy="71263"/>
                </a:xfrm>
                <a:prstGeom prst="rect">
                  <a:avLst/>
                </a:prstGeom>
                <a:solidFill>
                  <a:srgbClr val="F32B4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pic>
              <p:nvPicPr>
                <p:cNvPr id="203" name="Google Shape;131;p16" descr="Google Shape;131;p16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054354" cy="88209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06" name="Google Shape;132;p16" descr="Google Shape;132;p16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738913" y="60811"/>
              <a:ext cx="1341676" cy="9026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7" name="Google Shape;133;p16"/>
            <p:cNvSpPr txBox="1"/>
            <p:nvPr/>
          </p:nvSpPr>
          <p:spPr>
            <a:xfrm>
              <a:off x="-1" y="198196"/>
              <a:ext cx="1485601" cy="5834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/>
              <a:r>
                <a:t>Human eye/</a:t>
              </a:r>
            </a:p>
            <a:p>
              <a:pPr/>
              <a:r>
                <a:t>RGB camera</a:t>
              </a:r>
            </a:p>
          </p:txBody>
        </p:sp>
      </p:grpSp>
      <p:grpSp>
        <p:nvGrpSpPr>
          <p:cNvPr id="233" name="Google Shape;134;p16"/>
          <p:cNvGrpSpPr/>
          <p:nvPr/>
        </p:nvGrpSpPr>
        <p:grpSpPr>
          <a:xfrm>
            <a:off x="663375" y="4650213"/>
            <a:ext cx="6835517" cy="1268876"/>
            <a:chOff x="0" y="0"/>
            <a:chExt cx="6835516" cy="1268874"/>
          </a:xfrm>
        </p:grpSpPr>
        <p:pic>
          <p:nvPicPr>
            <p:cNvPr id="209" name="Google Shape;135;p16" descr="Google Shape;135;p16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43757" t="0" r="0" b="0"/>
            <a:stretch>
              <a:fillRect/>
            </a:stretch>
          </p:blipFill>
          <p:spPr>
            <a:xfrm>
              <a:off x="2738913" y="0"/>
              <a:ext cx="1341675" cy="1268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31" name="Google Shape;136;p16"/>
            <p:cNvGrpSpPr/>
            <p:nvPr/>
          </p:nvGrpSpPr>
          <p:grpSpPr>
            <a:xfrm>
              <a:off x="5222031" y="7192"/>
              <a:ext cx="1613486" cy="1254486"/>
              <a:chOff x="0" y="0"/>
              <a:chExt cx="1613485" cy="1254484"/>
            </a:xfrm>
          </p:grpSpPr>
          <p:sp>
            <p:nvSpPr>
              <p:cNvPr id="210" name="Google Shape;137;p16"/>
              <p:cNvSpPr/>
              <p:nvPr/>
            </p:nvSpPr>
            <p:spPr>
              <a:xfrm>
                <a:off x="1109638" y="1189742"/>
                <a:ext cx="62104" cy="64743"/>
              </a:xfrm>
              <a:prstGeom prst="rect">
                <a:avLst/>
              </a:prstGeom>
              <a:solidFill>
                <a:srgbClr val="F7001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13" name="Google Shape;138;p16"/>
              <p:cNvGrpSpPr/>
              <p:nvPr/>
            </p:nvGrpSpPr>
            <p:grpSpPr>
              <a:xfrm>
                <a:off x="445381" y="0"/>
                <a:ext cx="1168105" cy="801086"/>
                <a:chOff x="0" y="0"/>
                <a:chExt cx="1168103" cy="801085"/>
              </a:xfrm>
            </p:grpSpPr>
            <p:pic>
              <p:nvPicPr>
                <p:cNvPr id="211" name="Google Shape;139;p16" descr="Google Shape;139;p16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109287" cy="80108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12" name="Google Shape;140;p16"/>
                <p:cNvSpPr/>
                <p:nvPr/>
              </p:nvSpPr>
              <p:spPr>
                <a:xfrm>
                  <a:off x="1106000" y="734219"/>
                  <a:ext cx="62104" cy="64743"/>
                </a:xfrm>
                <a:prstGeom prst="rect">
                  <a:avLst/>
                </a:prstGeom>
                <a:solidFill>
                  <a:srgbClr val="1818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216" name="Google Shape;141;p16"/>
              <p:cNvGrpSpPr/>
              <p:nvPr/>
            </p:nvGrpSpPr>
            <p:grpSpPr>
              <a:xfrm>
                <a:off x="375904" y="62719"/>
                <a:ext cx="1170217" cy="802401"/>
                <a:chOff x="0" y="0"/>
                <a:chExt cx="1170216" cy="802400"/>
              </a:xfrm>
            </p:grpSpPr>
            <p:pic>
              <p:nvPicPr>
                <p:cNvPr id="214" name="Google Shape;142;p16" descr="Google Shape;142;p16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109287" cy="80108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15" name="Google Shape;143;p16"/>
                <p:cNvSpPr/>
                <p:nvPr/>
              </p:nvSpPr>
              <p:spPr>
                <a:xfrm>
                  <a:off x="1108113" y="737658"/>
                  <a:ext cx="62104" cy="64743"/>
                </a:xfrm>
                <a:prstGeom prst="rect">
                  <a:avLst/>
                </a:prstGeom>
                <a:solidFill>
                  <a:srgbClr val="2D69F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219" name="Google Shape;144;p16"/>
              <p:cNvGrpSpPr/>
              <p:nvPr/>
            </p:nvGrpSpPr>
            <p:grpSpPr>
              <a:xfrm>
                <a:off x="319336" y="128169"/>
                <a:ext cx="1167283" cy="799772"/>
                <a:chOff x="0" y="0"/>
                <a:chExt cx="1167282" cy="799770"/>
              </a:xfrm>
            </p:grpSpPr>
            <p:pic>
              <p:nvPicPr>
                <p:cNvPr id="217" name="Google Shape;145;p16" descr="Google Shape;145;p16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-1" y="0"/>
                  <a:ext cx="1105885" cy="79855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18" name="Google Shape;146;p16"/>
                <p:cNvSpPr/>
                <p:nvPr/>
              </p:nvSpPr>
              <p:spPr>
                <a:xfrm>
                  <a:off x="1105179" y="735028"/>
                  <a:ext cx="62104" cy="64743"/>
                </a:xfrm>
                <a:prstGeom prst="rect">
                  <a:avLst/>
                </a:prstGeom>
                <a:solidFill>
                  <a:srgbClr val="79C3D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222" name="Google Shape;147;p16"/>
              <p:cNvGrpSpPr/>
              <p:nvPr/>
            </p:nvGrpSpPr>
            <p:grpSpPr>
              <a:xfrm>
                <a:off x="255258" y="194631"/>
                <a:ext cx="1171977" cy="801290"/>
                <a:chOff x="0" y="0"/>
                <a:chExt cx="1171976" cy="801288"/>
              </a:xfrm>
            </p:grpSpPr>
            <p:pic>
              <p:nvPicPr>
                <p:cNvPr id="220" name="Google Shape;148;p16" descr="Google Shape;148;p16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-1" y="0"/>
                  <a:ext cx="1109641" cy="80128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21" name="Google Shape;149;p16"/>
                <p:cNvSpPr/>
                <p:nvPr/>
              </p:nvSpPr>
              <p:spPr>
                <a:xfrm>
                  <a:off x="1109873" y="731791"/>
                  <a:ext cx="62104" cy="64743"/>
                </a:xfrm>
                <a:prstGeom prst="rect">
                  <a:avLst/>
                </a:prstGeom>
                <a:solidFill>
                  <a:srgbClr val="1C9D1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225" name="Google Shape;150;p16"/>
              <p:cNvGrpSpPr/>
              <p:nvPr/>
            </p:nvGrpSpPr>
            <p:grpSpPr>
              <a:xfrm>
                <a:off x="187893" y="259070"/>
                <a:ext cx="1171860" cy="801087"/>
                <a:chOff x="0" y="0"/>
                <a:chExt cx="1171859" cy="801085"/>
              </a:xfrm>
            </p:grpSpPr>
            <p:pic>
              <p:nvPicPr>
                <p:cNvPr id="223" name="Google Shape;151;p16" descr="Google Shape;151;p16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-1" y="0"/>
                  <a:ext cx="1109288" cy="80108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24" name="Google Shape;152;p16"/>
                <p:cNvSpPr/>
                <p:nvPr/>
              </p:nvSpPr>
              <p:spPr>
                <a:xfrm>
                  <a:off x="1109756" y="734522"/>
                  <a:ext cx="62104" cy="64743"/>
                </a:xfrm>
                <a:prstGeom prst="rect">
                  <a:avLst/>
                </a:prstGeom>
                <a:solidFill>
                  <a:srgbClr val="2EFE2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pic>
            <p:nvPicPr>
              <p:cNvPr id="226" name="Google Shape;153;p16" descr="Google Shape;153;p16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31325" y="324318"/>
                <a:ext cx="1105885" cy="79855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7" name="Google Shape;154;p16" descr="Google Shape;154;p16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65369" y="388859"/>
                <a:ext cx="1109640" cy="8012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8" name="Google Shape;155;p16" descr="Google Shape;155;p16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453399"/>
                <a:ext cx="1109287" cy="8010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29" name="Google Shape;156;p16"/>
              <p:cNvSpPr/>
              <p:nvPr/>
            </p:nvSpPr>
            <p:spPr>
              <a:xfrm>
                <a:off x="1175595" y="1123988"/>
                <a:ext cx="62104" cy="64743"/>
              </a:xfrm>
              <a:prstGeom prst="rect">
                <a:avLst/>
              </a:prstGeom>
              <a:solidFill>
                <a:srgbClr val="FBC2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157;p16"/>
              <p:cNvSpPr/>
              <p:nvPr/>
            </p:nvSpPr>
            <p:spPr>
              <a:xfrm>
                <a:off x="1238148" y="1059246"/>
                <a:ext cx="62104" cy="64743"/>
              </a:xfrm>
              <a:prstGeom prst="rect">
                <a:avLst/>
              </a:prstGeom>
              <a:solidFill>
                <a:srgbClr val="FDFE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2" name="Google Shape;158;p16"/>
            <p:cNvSpPr txBox="1"/>
            <p:nvPr/>
          </p:nvSpPr>
          <p:spPr>
            <a:xfrm>
              <a:off x="0" y="320486"/>
              <a:ext cx="1341601" cy="5834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/>
              <a:r>
                <a:t>Multispectral</a:t>
              </a:r>
            </a:p>
            <a:p>
              <a:pPr/>
              <a:r>
                <a:t>camera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3" grpId="2"/>
      <p:bldP build="whole" bldLvl="1" animBg="1" rev="0" advAuto="0" spid="208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13;p1"/>
          <p:cNvSpPr txBox="1"/>
          <p:nvPr>
            <p:ph type="sldNum" sz="quarter" idx="2"/>
          </p:nvPr>
        </p:nvSpPr>
        <p:spPr>
          <a:xfrm>
            <a:off x="961865" y="679203"/>
            <a:ext cx="178939" cy="213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32" name="Google Shape;633;p43"/>
          <p:cNvSpPr txBox="1"/>
          <p:nvPr/>
        </p:nvSpPr>
        <p:spPr>
          <a:xfrm>
            <a:off x="706524" y="1695649"/>
            <a:ext cx="5426102" cy="444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17500">
              <a:buClr>
                <a:srgbClr val="000000"/>
              </a:buClr>
              <a:buSzPts val="1400"/>
              <a:buFont typeface="Arial"/>
              <a:buChar char="●"/>
            </a:pPr>
            <a:r>
              <a:t>5 slides</a:t>
            </a:r>
          </a:p>
          <a:p>
            <a:pPr/>
            <a:r>
              <a:t>Focus:</a:t>
            </a:r>
          </a:p>
          <a:p>
            <a:pPr marL="457200" indent="-317500">
              <a:buClr>
                <a:srgbClr val="000000"/>
              </a:buClr>
              <a:buSzPts val="1400"/>
              <a:buFont typeface="Arial"/>
              <a:buChar char="●"/>
            </a:pPr>
            <a:r>
              <a:t>More INNs pitchen</a:t>
            </a:r>
          </a:p>
          <a:p>
            <a:pPr marL="457200" indent="-317500">
              <a:buClr>
                <a:srgbClr val="000000"/>
              </a:buClr>
              <a:buSzPts val="1400"/>
              <a:buFont typeface="Arial"/>
              <a:buChar char="●"/>
            </a:pPr>
            <a:r>
              <a:t>Not so much 'camera comparison'</a:t>
            </a:r>
          </a:p>
          <a:p>
            <a:pPr marL="457200" indent="-317500">
              <a:buClr>
                <a:srgbClr val="000000"/>
              </a:buClr>
              <a:buSzPts val="1400"/>
              <a:buFont typeface="Arial"/>
              <a:buChar char="●"/>
            </a:pPr>
            <a:r>
              <a:t>Challenges</a:t>
            </a:r>
          </a:p>
          <a:p>
            <a:pPr lvl="1" marL="914400" indent="-317500">
              <a:buClr>
                <a:srgbClr val="000000"/>
              </a:buClr>
              <a:buSzPts val="1400"/>
              <a:buFont typeface="Arial"/>
              <a:buChar char="○"/>
            </a:pPr>
            <a:r>
              <a:t>Size / dimensions</a:t>
            </a:r>
          </a:p>
          <a:p>
            <a:pPr lvl="1" marL="914400" indent="-317500">
              <a:buClr>
                <a:srgbClr val="000000"/>
              </a:buClr>
              <a:buSzPts val="1400"/>
              <a:buFont typeface="Arial"/>
              <a:buChar char="○"/>
            </a:pPr>
            <a:r>
              <a:t>Number of loss terms</a:t>
            </a:r>
          </a:p>
          <a:p>
            <a:pPr lvl="1" marL="914400" indent="-317500">
              <a:buClr>
                <a:srgbClr val="000000"/>
              </a:buClr>
              <a:buSzPts val="1400"/>
              <a:buFont typeface="Arial"/>
              <a:buChar char="○"/>
            </a:pPr>
            <a:r>
              <a:t>OoD</a:t>
            </a:r>
          </a:p>
          <a:p>
            <a:pPr marL="457200" indent="-317500">
              <a:buClr>
                <a:srgbClr val="000000"/>
              </a:buClr>
              <a:buSzPts val="1400"/>
              <a:buFont typeface="Arial"/>
              <a:buChar char="●"/>
            </a:pPr>
            <a:r>
              <a:t>Opportunities</a:t>
            </a:r>
          </a:p>
          <a:p>
            <a:pPr lvl="1" marL="914400" indent="-317500">
              <a:buClr>
                <a:srgbClr val="000000"/>
              </a:buClr>
              <a:buSzPts val="1400"/>
              <a:buFont typeface="Arial"/>
              <a:buChar char="○"/>
            </a:pPr>
            <a:r>
              <a:t>evtl robotics (broadly applicable)</a:t>
            </a:r>
          </a:p>
          <a:p>
            <a:pPr/>
            <a:r>
              <a:t>Ending:</a:t>
            </a:r>
          </a:p>
          <a:p>
            <a:pPr marL="457200" indent="-317500">
              <a:buClr>
                <a:srgbClr val="000000"/>
              </a:buClr>
              <a:buSzPts val="1400"/>
              <a:buFont typeface="Arial"/>
              <a:buChar char="●"/>
            </a:pPr>
            <a:r>
              <a:t>OoD pitchen</a:t>
            </a:r>
          </a:p>
          <a:p>
            <a:pPr marL="457200" indent="-317500">
              <a:buClr>
                <a:srgbClr val="000000"/>
              </a:buClr>
              <a:buSzPts val="1400"/>
              <a:buFont typeface="Arial"/>
              <a:buChar char="●"/>
            </a:pPr>
            <a:r>
              <a:t>3 questions outlook for long talk</a:t>
            </a:r>
          </a:p>
          <a:p>
            <a:pPr lvl="1" marL="914400" indent="-317500">
              <a:buClr>
                <a:srgbClr val="000000"/>
              </a:buClr>
              <a:buSzPts val="1400"/>
              <a:buFont typeface="Arial"/>
              <a:buChar char="○"/>
            </a:pPr>
            <a:r>
              <a:t>architectural details (+ cINNs)</a:t>
            </a:r>
          </a:p>
          <a:p>
            <a:pPr lvl="1" marL="914400" indent="-317500">
              <a:buClr>
                <a:srgbClr val="000000"/>
              </a:buClr>
              <a:buSzPts val="1400"/>
              <a:buFont typeface="Arial"/>
              <a:buChar char="○"/>
            </a:pPr>
            <a:r>
              <a:t>Applications: OoD detection</a:t>
            </a:r>
          </a:p>
          <a:p>
            <a:pPr marL="457200" indent="-317500">
              <a:buClr>
                <a:srgbClr val="000000"/>
              </a:buClr>
              <a:buSzPts val="1400"/>
              <a:buFont typeface="Arial"/>
              <a:buChar char="●"/>
            </a:pPr>
            <a:r>
              <a:t>Auf ERC talk verweisen</a:t>
            </a:r>
          </a:p>
          <a:p>
            <a:pPr marL="457200" indent="-317500">
              <a:buClr>
                <a:srgbClr val="000000"/>
              </a:buClr>
              <a:buSzPts val="1400"/>
              <a:buFont typeface="Arial"/>
              <a:buChar char="●"/>
            </a:pPr>
            <a:r>
              <a:t>ERC Logo Anfang und Ende</a:t>
            </a:r>
          </a:p>
          <a:p>
            <a:pPr marL="457200" indent="-317500">
              <a:buClr>
                <a:srgbClr val="000000"/>
              </a:buClr>
              <a:buSzPts val="1400"/>
              <a:buFont typeface="Arial"/>
              <a:buChar char="●"/>
            </a:pPr>
            <a:r>
              <a:t>Alle Autoren am Anfang</a:t>
            </a:r>
          </a:p>
          <a:p>
            <a:pPr/>
            <a:r>
              <a:t>Fragen:</a:t>
            </a:r>
          </a:p>
          <a:p>
            <a:pPr marL="457200" indent="-317500">
              <a:buClr>
                <a:srgbClr val="000000"/>
              </a:buClr>
              <a:buSzPts val="1400"/>
              <a:buFont typeface="Arial"/>
              <a:buChar char="●"/>
            </a:pPr>
            <a:r>
              <a:t>Abgrenzung andere Methoden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13;p1"/>
          <p:cNvSpPr txBox="1"/>
          <p:nvPr>
            <p:ph type="sldNum" sz="quarter" idx="2"/>
          </p:nvPr>
        </p:nvSpPr>
        <p:spPr>
          <a:xfrm>
            <a:off x="961865" y="679203"/>
            <a:ext cx="178939" cy="213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35" name="Google Shape;639;p44"/>
          <p:cNvSpPr txBox="1"/>
          <p:nvPr/>
        </p:nvSpPr>
        <p:spPr>
          <a:xfrm>
            <a:off x="640574" y="1497825"/>
            <a:ext cx="5426102" cy="3834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17500">
              <a:buClr>
                <a:srgbClr val="000000"/>
              </a:buClr>
              <a:buSzPts val="1400"/>
              <a:buAutoNum type="arabicPeriod" startAt="1"/>
            </a:pPr>
            <a:r>
              <a:t>Recap</a:t>
            </a:r>
          </a:p>
          <a:p>
            <a:pPr marL="457200" indent="-317500">
              <a:buClr>
                <a:srgbClr val="000000"/>
              </a:buClr>
              <a:buSzPts val="1400"/>
              <a:buAutoNum type="arabicPeriod" startAt="1"/>
            </a:pPr>
            <a:r>
              <a:t>Training data</a:t>
            </a:r>
          </a:p>
          <a:p>
            <a:pPr marL="457200" indent="-317500">
              <a:buClr>
                <a:srgbClr val="000000"/>
              </a:buClr>
              <a:buSzPts val="1400"/>
              <a:buAutoNum type="arabicPeriod" startAt="1"/>
            </a:pPr>
            <a:r>
              <a:t>Camera adaption</a:t>
            </a:r>
          </a:p>
          <a:p>
            <a:pPr marL="457200" indent="-317500">
              <a:buClr>
                <a:srgbClr val="000000"/>
              </a:buClr>
              <a:buSzPts val="1400"/>
              <a:buAutoNum type="arabicPeriod" startAt="1"/>
            </a:pPr>
            <a:r>
              <a:t>INN architecture</a:t>
            </a:r>
          </a:p>
          <a:p>
            <a:pPr lvl="1" marL="914400" indent="-317500">
              <a:buClr>
                <a:srgbClr val="000000"/>
              </a:buClr>
              <a:buSzPts val="1400"/>
              <a:buAutoNum type="alphaLcPeriod" startAt="1"/>
            </a:pPr>
            <a:r>
              <a:t>Coupling blocks</a:t>
            </a:r>
          </a:p>
          <a:p>
            <a:pPr lvl="1" marL="914400" indent="-317500">
              <a:buClr>
                <a:srgbClr val="000000"/>
              </a:buClr>
              <a:buSzPts val="1400"/>
              <a:buAutoNum type="alphaLcPeriod" startAt="1"/>
            </a:pPr>
            <a:r>
              <a:t>Permutation layers</a:t>
            </a:r>
          </a:p>
          <a:p>
            <a:pPr lvl="1" marL="914400" indent="-317500">
              <a:buClr>
                <a:srgbClr val="000000"/>
              </a:buClr>
              <a:buSzPts val="1400"/>
              <a:buAutoNum type="alphaLcPeriod" startAt="1"/>
            </a:pPr>
            <a:r>
              <a:t>Invertibility</a:t>
            </a:r>
          </a:p>
          <a:p>
            <a:pPr lvl="1" marL="914400" indent="-317500">
              <a:buClr>
                <a:srgbClr val="000000"/>
              </a:buClr>
              <a:buSzPts val="1400"/>
              <a:buAutoNum type="alphaLcPeriod" startAt="1"/>
            </a:pPr>
            <a:r>
              <a:t>Comparison to other architectures</a:t>
            </a:r>
          </a:p>
          <a:p>
            <a:pPr marL="457200" indent="-317500">
              <a:buClr>
                <a:srgbClr val="000000"/>
              </a:buClr>
              <a:buSzPts val="1400"/>
              <a:buAutoNum type="arabicPeriod" startAt="1"/>
            </a:pPr>
            <a:r>
              <a:t>INN training</a:t>
            </a:r>
          </a:p>
          <a:p>
            <a:pPr lvl="1" marL="914400" indent="-317500">
              <a:buClr>
                <a:srgbClr val="000000"/>
              </a:buClr>
              <a:buSzPts val="1400"/>
              <a:buAutoNum type="alphaLcPeriod" startAt="1"/>
            </a:pPr>
            <a:r>
              <a:t>Loss terms</a:t>
            </a:r>
          </a:p>
          <a:p>
            <a:pPr marL="457200" indent="-317500">
              <a:buClr>
                <a:srgbClr val="000000"/>
              </a:buClr>
              <a:buSzPts val="1400"/>
              <a:buAutoNum type="arabicPeriod" startAt="1"/>
            </a:pPr>
            <a:r>
              <a:t>Results</a:t>
            </a:r>
          </a:p>
          <a:p>
            <a:pPr marL="457200" indent="-317500">
              <a:buClr>
                <a:srgbClr val="000000"/>
              </a:buClr>
              <a:buSzPts val="1400"/>
              <a:buAutoNum type="arabicPeriod" startAt="1"/>
            </a:pPr>
            <a:r>
              <a:t>Challenges</a:t>
            </a:r>
          </a:p>
          <a:p>
            <a:pPr lvl="1" marL="914400" indent="-317500">
              <a:buClr>
                <a:srgbClr val="000000"/>
              </a:buClr>
              <a:buSzPts val="1400"/>
              <a:buAutoNum type="alphaLcPeriod" startAt="1"/>
            </a:pPr>
            <a:r>
              <a:t>Many losses</a:t>
            </a:r>
          </a:p>
          <a:p>
            <a:pPr lvl="1" marL="914400" indent="-317500">
              <a:buClr>
                <a:srgbClr val="000000"/>
              </a:buClr>
              <a:buSzPts val="1400"/>
              <a:buAutoNum type="alphaLcPeriod" startAt="1"/>
            </a:pPr>
            <a:r>
              <a:t>Curse of dimension / zero padding</a:t>
            </a:r>
          </a:p>
          <a:p>
            <a:pPr marL="457200" indent="-317500">
              <a:buClr>
                <a:srgbClr val="000000"/>
              </a:buClr>
              <a:buSzPts val="1400"/>
              <a:buAutoNum type="arabicPeriod" startAt="1"/>
            </a:pPr>
            <a:r>
              <a:t>Opportunities</a:t>
            </a:r>
          </a:p>
          <a:p>
            <a:pPr lvl="1" marL="914400" indent="-317500">
              <a:buClr>
                <a:srgbClr val="000000"/>
              </a:buClr>
              <a:buSzPts val="1400"/>
              <a:buAutoNum type="alphaLcPeriod" startAt="1"/>
            </a:pPr>
            <a:r>
              <a:t>cINN</a:t>
            </a:r>
          </a:p>
          <a:p>
            <a:pPr lvl="1" marL="914400" indent="-317500">
              <a:buClr>
                <a:srgbClr val="000000"/>
              </a:buClr>
              <a:buSzPts val="1400"/>
              <a:buAutoNum type="alphaLcPeriod" startAt="1"/>
            </a:pPr>
            <a:r>
              <a:t>WAIC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13;p1"/>
          <p:cNvSpPr txBox="1"/>
          <p:nvPr>
            <p:ph type="sldNum" sz="quarter" idx="2"/>
          </p:nvPr>
        </p:nvSpPr>
        <p:spPr>
          <a:xfrm>
            <a:off x="961865" y="679203"/>
            <a:ext cx="166270" cy="213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36" name="Google Shape;164;p17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Multispectral imaging</a:t>
            </a:r>
          </a:p>
        </p:txBody>
      </p:sp>
      <p:sp>
        <p:nvSpPr>
          <p:cNvPr id="237" name="Google Shape;165;p17"/>
          <p:cNvSpPr txBox="1"/>
          <p:nvPr/>
        </p:nvSpPr>
        <p:spPr>
          <a:xfrm>
            <a:off x="872474" y="6380167"/>
            <a:ext cx="7948202" cy="54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>
              <a:defRPr sz="900">
                <a:solidFill>
                  <a:srgbClr val="0047B9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Wirkert,…, Maier-Hein: “Physiological parameter estimation from multispectral images unleashed”, MICCAI 2017</a:t>
            </a:r>
          </a:p>
          <a:p>
            <a:pPr>
              <a:defRPr sz="900">
                <a:solidFill>
                  <a:srgbClr val="0047B9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Wirkert,…, Maier-Hein: “Robust near real-time estimation of physiological parameters…”, Int J Cars (IPCAI 2016) 2016</a:t>
            </a:r>
          </a:p>
          <a:p>
            <a:pPr>
              <a:defRPr sz="900">
                <a:solidFill>
                  <a:srgbClr val="0047B9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Wirkert,…, Maier-Hein: “Endoscopic Sheffield Index for unsupervised in vivo spectral band selection.”, MICCAI CARE workshop, 2014</a:t>
            </a:r>
          </a:p>
        </p:txBody>
      </p:sp>
      <p:pic>
        <p:nvPicPr>
          <p:cNvPr id="238" name="Short video.mov" descr="Short video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42868" y="1500113"/>
            <a:ext cx="6858264" cy="3857774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Rechteck"/>
          <p:cNvSpPr/>
          <p:nvPr/>
        </p:nvSpPr>
        <p:spPr>
          <a:xfrm>
            <a:off x="3297678" y="1190188"/>
            <a:ext cx="2344273" cy="5155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33333" fill="hold"/>
                                        <p:tgtEl>
                                          <p:spTgt spid="2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49;p8"/>
          <p:cNvSpPr txBox="1"/>
          <p:nvPr>
            <p:ph type="sldNum" sz="quarter" idx="2"/>
          </p:nvPr>
        </p:nvSpPr>
        <p:spPr>
          <a:xfrm>
            <a:off x="961865" y="679203"/>
            <a:ext cx="166270" cy="213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44" name="Google Shape;171;p18"/>
          <p:cNvGrpSpPr/>
          <p:nvPr/>
        </p:nvGrpSpPr>
        <p:grpSpPr>
          <a:xfrm>
            <a:off x="104332" y="1321180"/>
            <a:ext cx="489901" cy="2417701"/>
            <a:chOff x="0" y="0"/>
            <a:chExt cx="489900" cy="2417699"/>
          </a:xfrm>
        </p:grpSpPr>
        <p:sp>
          <p:nvSpPr>
            <p:cNvPr id="242" name="Rechteck"/>
            <p:cNvSpPr/>
            <p:nvPr/>
          </p:nvSpPr>
          <p:spPr>
            <a:xfrm rot="16200000">
              <a:off x="-963900" y="963899"/>
              <a:ext cx="2417700" cy="489901"/>
            </a:xfrm>
            <a:prstGeom prst="rect">
              <a:avLst/>
            </a:prstGeom>
            <a:solidFill>
              <a:srgbClr val="0047B9">
                <a:alpha val="419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>
                <a:defRPr sz="2400"/>
              </a:pPr>
            </a:p>
          </p:txBody>
        </p:sp>
        <p:sp>
          <p:nvSpPr>
            <p:cNvPr id="243" name="Training"/>
            <p:cNvSpPr txBox="1"/>
            <p:nvPr/>
          </p:nvSpPr>
          <p:spPr>
            <a:xfrm rot="16200000">
              <a:off x="-944611" y="990335"/>
              <a:ext cx="2326251" cy="437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pPr/>
              <a:r>
                <a:t>Training</a:t>
              </a:r>
            </a:p>
          </p:txBody>
        </p:sp>
      </p:grpSp>
      <p:sp>
        <p:nvSpPr>
          <p:cNvPr id="245" name="Google Shape;172;p18"/>
          <p:cNvSpPr txBox="1"/>
          <p:nvPr/>
        </p:nvSpPr>
        <p:spPr>
          <a:xfrm>
            <a:off x="1721911" y="223789"/>
            <a:ext cx="5324452" cy="667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b="1" sz="2000">
                <a:solidFill>
                  <a:srgbClr val="FFFFFF"/>
                </a:solidFill>
              </a:defRPr>
            </a:pPr>
            <a:r>
              <a:t>Limitations of point estimates </a:t>
            </a:r>
            <a:br/>
            <a:r>
              <a:t>in inverse problems</a:t>
            </a:r>
          </a:p>
        </p:txBody>
      </p:sp>
      <p:sp>
        <p:nvSpPr>
          <p:cNvPr id="246" name="Google Shape;175;p18"/>
          <p:cNvSpPr txBox="1"/>
          <p:nvPr/>
        </p:nvSpPr>
        <p:spPr>
          <a:xfrm>
            <a:off x="566339" y="3414567"/>
            <a:ext cx="1562451" cy="437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400">
                <a:solidFill>
                  <a:srgbClr val="0047B9"/>
                </a:solidFill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247" name="Google Shape;176;p18"/>
          <p:cNvSpPr txBox="1"/>
          <p:nvPr/>
        </p:nvSpPr>
        <p:spPr>
          <a:xfrm>
            <a:off x="601321" y="2645150"/>
            <a:ext cx="1562451" cy="494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2400">
                <a:solidFill>
                  <a:srgbClr val="0047B9"/>
                </a:solidFill>
              </a:defRPr>
            </a:pPr>
            <a:r>
              <a:t>s0</a:t>
            </a:r>
            <a:r>
              <a:rPr baseline="-25000"/>
              <a:t>2</a:t>
            </a:r>
            <a:r>
              <a:t>= 63%</a:t>
            </a:r>
          </a:p>
        </p:txBody>
      </p:sp>
      <p:cxnSp>
        <p:nvCxnSpPr>
          <p:cNvPr id="248" name="Google Shape;177;p18"/>
          <p:cNvCxnSpPr>
            <a:stCxn id="276" idx="0"/>
            <a:endCxn id="266" idx="0"/>
          </p:cNvCxnSpPr>
          <p:nvPr/>
        </p:nvCxnSpPr>
        <p:spPr>
          <a:xfrm flipV="1">
            <a:off x="1382549" y="2081374"/>
            <a:ext cx="5997951" cy="136159"/>
          </a:xfrm>
          <a:prstGeom prst="straightConnector1">
            <a:avLst/>
          </a:prstGeom>
          <a:ln>
            <a:solidFill>
              <a:srgbClr val="000000"/>
            </a:solidFill>
            <a:tailEnd type="stealth"/>
          </a:ln>
        </p:spPr>
      </p:cxnSp>
      <p:cxnSp>
        <p:nvCxnSpPr>
          <p:cNvPr id="249" name="Google Shape;180;p18"/>
          <p:cNvCxnSpPr>
            <a:stCxn id="247" idx="0"/>
            <a:endCxn id="265" idx="0"/>
          </p:cNvCxnSpPr>
          <p:nvPr/>
        </p:nvCxnSpPr>
        <p:spPr>
          <a:xfrm flipV="1">
            <a:off x="1382546" y="2156695"/>
            <a:ext cx="6032242" cy="735927"/>
          </a:xfrm>
          <a:prstGeom prst="straightConnector1">
            <a:avLst/>
          </a:prstGeom>
          <a:ln>
            <a:solidFill>
              <a:srgbClr val="000000"/>
            </a:solidFill>
            <a:tailEnd type="stealth"/>
          </a:ln>
        </p:spPr>
      </p:cxnSp>
      <p:grpSp>
        <p:nvGrpSpPr>
          <p:cNvPr id="260" name="Google Shape;182;p18"/>
          <p:cNvGrpSpPr/>
          <p:nvPr/>
        </p:nvGrpSpPr>
        <p:grpSpPr>
          <a:xfrm>
            <a:off x="1376433" y="4131326"/>
            <a:ext cx="5837944" cy="1871717"/>
            <a:chOff x="0" y="0"/>
            <a:chExt cx="5837942" cy="1871715"/>
          </a:xfrm>
        </p:grpSpPr>
        <p:pic>
          <p:nvPicPr>
            <p:cNvPr id="250" name="Google Shape;183;p18" descr="Google Shape;183;p18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440" t="16658" r="78220" b="50645"/>
            <a:stretch>
              <a:fillRect/>
            </a:stretch>
          </p:blipFill>
          <p:spPr>
            <a:xfrm>
              <a:off x="3859238" y="678763"/>
              <a:ext cx="334067" cy="11929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1" name="Google Shape;184;p18" descr="Google Shape;184;p18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3712" t="17289" r="21949" b="50014"/>
            <a:stretch>
              <a:fillRect/>
            </a:stretch>
          </p:blipFill>
          <p:spPr>
            <a:xfrm>
              <a:off x="604454" y="678763"/>
              <a:ext cx="334067" cy="11929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" name="Google Shape;185;p18" descr="Google Shape;185;p18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7047" t="2072" r="18016" b="84103"/>
            <a:stretch>
              <a:fillRect/>
            </a:stretch>
          </p:blipFill>
          <p:spPr>
            <a:xfrm>
              <a:off x="0" y="47021"/>
              <a:ext cx="1147518" cy="5046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" name="Google Shape;186;p18" descr="Google Shape;186;p18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2409" t="2072" r="71173" b="84103"/>
            <a:stretch>
              <a:fillRect/>
            </a:stretch>
          </p:blipFill>
          <p:spPr>
            <a:xfrm>
              <a:off x="3427531" y="0"/>
              <a:ext cx="1261487" cy="5046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4" name="Google Shape;187;p18"/>
            <p:cNvSpPr/>
            <p:nvPr/>
          </p:nvSpPr>
          <p:spPr>
            <a:xfrm rot="16200000">
              <a:off x="1255796" y="1044219"/>
              <a:ext cx="246718" cy="462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840"/>
                  </a:moveTo>
                  <a:lnTo>
                    <a:pt x="5400" y="1584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5840"/>
                  </a:lnTo>
                  <a:lnTo>
                    <a:pt x="21600" y="1584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0047B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" name="Google Shape;188;p18"/>
            <p:cNvSpPr/>
            <p:nvPr/>
          </p:nvSpPr>
          <p:spPr>
            <a:xfrm rot="16200000">
              <a:off x="3303655" y="1044138"/>
              <a:ext cx="246718" cy="46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837"/>
                  </a:moveTo>
                  <a:lnTo>
                    <a:pt x="5400" y="15837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5837"/>
                  </a:lnTo>
                  <a:lnTo>
                    <a:pt x="21600" y="15837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0047B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" name="Google Shape;189;p18"/>
            <p:cNvSpPr txBox="1"/>
            <p:nvPr/>
          </p:nvSpPr>
          <p:spPr>
            <a:xfrm>
              <a:off x="4447373" y="1010961"/>
              <a:ext cx="1390570" cy="8505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algn="ctr">
                <a:defRPr sz="2400">
                  <a:solidFill>
                    <a:srgbClr val="0047B9"/>
                  </a:solidFill>
                </a:defRPr>
              </a:pPr>
              <a:r>
                <a:t>s0</a:t>
              </a:r>
              <a:r>
                <a:rPr baseline="-25000"/>
                <a:t>2</a:t>
              </a:r>
              <a:r>
                <a:t> = ? </a:t>
              </a:r>
              <a:br/>
            </a:p>
          </p:txBody>
        </p:sp>
        <p:grpSp>
          <p:nvGrpSpPr>
            <p:cNvPr id="259" name="Google Shape;190;p18"/>
            <p:cNvGrpSpPr/>
            <p:nvPr/>
          </p:nvGrpSpPr>
          <p:grpSpPr>
            <a:xfrm>
              <a:off x="1664455" y="836372"/>
              <a:ext cx="1461339" cy="877662"/>
              <a:chOff x="0" y="0"/>
              <a:chExt cx="1461338" cy="877661"/>
            </a:xfrm>
          </p:grpSpPr>
          <p:sp>
            <p:nvSpPr>
              <p:cNvPr id="257" name="Rechteck"/>
              <p:cNvSpPr/>
              <p:nvPr/>
            </p:nvSpPr>
            <p:spPr>
              <a:xfrm>
                <a:off x="-1" y="-1"/>
                <a:ext cx="1461340" cy="877663"/>
              </a:xfrm>
              <a:prstGeom prst="rect">
                <a:avLst/>
              </a:prstGeom>
              <a:solidFill>
                <a:srgbClr val="F85B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2000"/>
                </a:pPr>
              </a:p>
            </p:txBody>
          </p:sp>
          <p:sp>
            <p:nvSpPr>
              <p:cNvPr id="258" name="Neural  Network"/>
              <p:cNvSpPr txBox="1"/>
              <p:nvPr/>
            </p:nvSpPr>
            <p:spPr>
              <a:xfrm>
                <a:off x="45724" y="105185"/>
                <a:ext cx="1369889" cy="6672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/>
              <a:p>
                <a:pPr algn="ctr">
                  <a:defRPr b="1" sz="2000">
                    <a:solidFill>
                      <a:srgbClr val="FFFFFF"/>
                    </a:solidFill>
                  </a:defRPr>
                </a:pPr>
                <a:r>
                  <a:t>Neural </a:t>
                </a:r>
                <a:br/>
                <a:r>
                  <a:t>Network</a:t>
                </a:r>
              </a:p>
            </p:txBody>
          </p:sp>
        </p:grpSp>
      </p:grpSp>
      <p:grpSp>
        <p:nvGrpSpPr>
          <p:cNvPr id="263" name="Google Shape;191;p18"/>
          <p:cNvGrpSpPr/>
          <p:nvPr/>
        </p:nvGrpSpPr>
        <p:grpSpPr>
          <a:xfrm>
            <a:off x="95515" y="3943046"/>
            <a:ext cx="489901" cy="2417701"/>
            <a:chOff x="0" y="0"/>
            <a:chExt cx="489900" cy="2417699"/>
          </a:xfrm>
        </p:grpSpPr>
        <p:sp>
          <p:nvSpPr>
            <p:cNvPr id="261" name="Rechteck"/>
            <p:cNvSpPr/>
            <p:nvPr/>
          </p:nvSpPr>
          <p:spPr>
            <a:xfrm rot="16200000">
              <a:off x="-963900" y="963899"/>
              <a:ext cx="2417700" cy="489901"/>
            </a:xfrm>
            <a:prstGeom prst="rect">
              <a:avLst/>
            </a:prstGeom>
            <a:solidFill>
              <a:srgbClr val="0047B9">
                <a:alpha val="419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>
                <a:defRPr sz="2400"/>
              </a:pPr>
            </a:p>
          </p:txBody>
        </p:sp>
        <p:sp>
          <p:nvSpPr>
            <p:cNvPr id="262" name="Application"/>
            <p:cNvSpPr txBox="1"/>
            <p:nvPr/>
          </p:nvSpPr>
          <p:spPr>
            <a:xfrm rot="16200000">
              <a:off x="-944611" y="990335"/>
              <a:ext cx="2326251" cy="437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pPr/>
              <a:r>
                <a:t>Application</a:t>
              </a:r>
            </a:p>
          </p:txBody>
        </p:sp>
      </p:grpSp>
      <p:sp>
        <p:nvSpPr>
          <p:cNvPr id="264" name="Google Shape;192;p18"/>
          <p:cNvSpPr/>
          <p:nvPr/>
        </p:nvSpPr>
        <p:spPr>
          <a:xfrm>
            <a:off x="7904171" y="1685816"/>
            <a:ext cx="130201" cy="130201"/>
          </a:xfrm>
          <a:prstGeom prst="ellipse">
            <a:avLst/>
          </a:prstGeom>
          <a:gradFill>
            <a:gsLst>
              <a:gs pos="0">
                <a:srgbClr val="3E7FCC"/>
              </a:gs>
              <a:gs pos="100000">
                <a:srgbClr val="A4C1FF"/>
              </a:gs>
            </a:gsLst>
            <a:lin ang="16200038"/>
          </a:gradFill>
          <a:ln>
            <a:solidFill>
              <a:srgbClr val="4A7EBB"/>
            </a:solidFill>
          </a:ln>
          <a:effectLst>
            <a:outerShdw sx="100000" sy="100000" kx="0" ky="0" algn="b" rotWithShape="0" blurRad="0" dist="23040" dir="5400000">
              <a:srgbClr val="000000">
                <a:alpha val="349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65" name="Google Shape;181;p18"/>
          <p:cNvSpPr/>
          <p:nvPr/>
        </p:nvSpPr>
        <p:spPr>
          <a:xfrm>
            <a:off x="7349687" y="2091595"/>
            <a:ext cx="130201" cy="130201"/>
          </a:xfrm>
          <a:prstGeom prst="ellipse">
            <a:avLst/>
          </a:prstGeom>
          <a:gradFill>
            <a:gsLst>
              <a:gs pos="0">
                <a:srgbClr val="3E7FCC"/>
              </a:gs>
              <a:gs pos="100000">
                <a:srgbClr val="A4C1FF"/>
              </a:gs>
            </a:gsLst>
            <a:lin ang="16200038"/>
          </a:gradFill>
          <a:ln>
            <a:solidFill>
              <a:srgbClr val="4A7EBB"/>
            </a:solidFill>
          </a:ln>
          <a:effectLst>
            <a:outerShdw sx="100000" sy="100000" kx="0" ky="0" algn="b" rotWithShape="0" blurRad="0" dist="23040" dir="5400000">
              <a:srgbClr val="000000">
                <a:alpha val="349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" name="Google Shape;179;p18"/>
          <p:cNvSpPr/>
          <p:nvPr/>
        </p:nvSpPr>
        <p:spPr>
          <a:xfrm>
            <a:off x="7315399" y="2016274"/>
            <a:ext cx="130201" cy="130201"/>
          </a:xfrm>
          <a:prstGeom prst="ellipse">
            <a:avLst/>
          </a:prstGeom>
          <a:gradFill>
            <a:gsLst>
              <a:gs pos="0">
                <a:srgbClr val="3E7FCC"/>
              </a:gs>
              <a:gs pos="100000">
                <a:srgbClr val="A4C1FF"/>
              </a:gs>
            </a:gsLst>
            <a:lin ang="16200038"/>
          </a:gradFill>
          <a:ln>
            <a:solidFill>
              <a:srgbClr val="4A7EBB"/>
            </a:solidFill>
          </a:ln>
          <a:effectLst>
            <a:outerShdw sx="100000" sy="100000" kx="0" ky="0" algn="b" rotWithShape="0" blurRad="0" dist="23040" dir="5400000">
              <a:srgbClr val="000000">
                <a:alpha val="349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67" name="Google Shape;193;p18"/>
          <p:cNvSpPr/>
          <p:nvPr/>
        </p:nvSpPr>
        <p:spPr>
          <a:xfrm>
            <a:off x="8457348" y="2239192"/>
            <a:ext cx="130201" cy="130201"/>
          </a:xfrm>
          <a:prstGeom prst="ellipse">
            <a:avLst/>
          </a:prstGeom>
          <a:gradFill>
            <a:gsLst>
              <a:gs pos="0">
                <a:srgbClr val="3E7FCC"/>
              </a:gs>
              <a:gs pos="100000">
                <a:srgbClr val="A4C1FF"/>
              </a:gs>
            </a:gsLst>
            <a:lin ang="16200038"/>
          </a:gradFill>
          <a:ln>
            <a:solidFill>
              <a:srgbClr val="4A7EBB"/>
            </a:solidFill>
          </a:ln>
          <a:effectLst>
            <a:outerShdw sx="100000" sy="100000" kx="0" ky="0" algn="b" rotWithShape="0" blurRad="0" dist="23040" dir="5400000">
              <a:srgbClr val="000000">
                <a:alpha val="349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" name="Google Shape;194;p18"/>
          <p:cNvSpPr/>
          <p:nvPr/>
        </p:nvSpPr>
        <p:spPr>
          <a:xfrm>
            <a:off x="8098469" y="2125991"/>
            <a:ext cx="130201" cy="130201"/>
          </a:xfrm>
          <a:prstGeom prst="ellipse">
            <a:avLst/>
          </a:prstGeom>
          <a:gradFill>
            <a:gsLst>
              <a:gs pos="0">
                <a:srgbClr val="3E7FCC"/>
              </a:gs>
              <a:gs pos="100000">
                <a:srgbClr val="A4C1FF"/>
              </a:gs>
            </a:gsLst>
            <a:lin ang="16200038"/>
          </a:gradFill>
          <a:ln>
            <a:solidFill>
              <a:srgbClr val="4A7EBB"/>
            </a:solidFill>
          </a:ln>
          <a:effectLst>
            <a:outerShdw sx="100000" sy="100000" kx="0" ky="0" algn="b" rotWithShape="0" blurRad="0" dist="23040" dir="5400000">
              <a:srgbClr val="000000">
                <a:alpha val="349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" name="Google Shape;195;p18"/>
          <p:cNvSpPr/>
          <p:nvPr/>
        </p:nvSpPr>
        <p:spPr>
          <a:xfrm>
            <a:off x="7534841" y="1651855"/>
            <a:ext cx="130201" cy="130201"/>
          </a:xfrm>
          <a:prstGeom prst="ellipse">
            <a:avLst/>
          </a:prstGeom>
          <a:gradFill>
            <a:gsLst>
              <a:gs pos="0">
                <a:srgbClr val="3E7FCC"/>
              </a:gs>
              <a:gs pos="100000">
                <a:srgbClr val="A4C1FF"/>
              </a:gs>
            </a:gsLst>
            <a:lin ang="16200038"/>
          </a:gradFill>
          <a:ln>
            <a:solidFill>
              <a:srgbClr val="4A7EBB"/>
            </a:solidFill>
          </a:ln>
          <a:effectLst>
            <a:outerShdw sx="100000" sy="100000" kx="0" ky="0" algn="b" rotWithShape="0" blurRad="0" dist="23040" dir="5400000">
              <a:srgbClr val="000000">
                <a:alpha val="349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" name="Google Shape;196;p18"/>
          <p:cNvSpPr/>
          <p:nvPr/>
        </p:nvSpPr>
        <p:spPr>
          <a:xfrm>
            <a:off x="8357097" y="1847780"/>
            <a:ext cx="130201" cy="130201"/>
          </a:xfrm>
          <a:prstGeom prst="ellipse">
            <a:avLst/>
          </a:prstGeom>
          <a:gradFill>
            <a:gsLst>
              <a:gs pos="0">
                <a:srgbClr val="3E7FCC"/>
              </a:gs>
              <a:gs pos="100000">
                <a:srgbClr val="A4C1FF"/>
              </a:gs>
            </a:gsLst>
            <a:lin ang="16200038"/>
          </a:gradFill>
          <a:ln>
            <a:solidFill>
              <a:srgbClr val="4A7EBB"/>
            </a:solidFill>
          </a:ln>
          <a:effectLst>
            <a:outerShdw sx="100000" sy="100000" kx="0" ky="0" algn="b" rotWithShape="0" blurRad="0" dist="23040" dir="5400000">
              <a:srgbClr val="000000">
                <a:alpha val="349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" name="Google Shape;197;p18"/>
          <p:cNvSpPr/>
          <p:nvPr/>
        </p:nvSpPr>
        <p:spPr>
          <a:xfrm>
            <a:off x="8196108" y="2622767"/>
            <a:ext cx="130201" cy="130201"/>
          </a:xfrm>
          <a:prstGeom prst="ellipse">
            <a:avLst/>
          </a:prstGeom>
          <a:gradFill>
            <a:gsLst>
              <a:gs pos="0">
                <a:srgbClr val="3E7FCC"/>
              </a:gs>
              <a:gs pos="100000">
                <a:srgbClr val="A4C1FF"/>
              </a:gs>
            </a:gsLst>
            <a:lin ang="16200038"/>
          </a:gradFill>
          <a:ln>
            <a:solidFill>
              <a:srgbClr val="4A7EBB"/>
            </a:solidFill>
          </a:ln>
          <a:effectLst>
            <a:outerShdw sx="100000" sy="100000" kx="0" ky="0" algn="b" rotWithShape="0" blurRad="0" dist="23040" dir="5400000">
              <a:srgbClr val="000000">
                <a:alpha val="349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" name="Google Shape;198;p18"/>
          <p:cNvSpPr/>
          <p:nvPr/>
        </p:nvSpPr>
        <p:spPr>
          <a:xfrm>
            <a:off x="7674605" y="2262702"/>
            <a:ext cx="130201" cy="130201"/>
          </a:xfrm>
          <a:prstGeom prst="ellipse">
            <a:avLst/>
          </a:prstGeom>
          <a:gradFill>
            <a:gsLst>
              <a:gs pos="0">
                <a:srgbClr val="3E7FCC"/>
              </a:gs>
              <a:gs pos="100000">
                <a:srgbClr val="A4C1FF"/>
              </a:gs>
            </a:gsLst>
            <a:lin ang="16200038"/>
          </a:gradFill>
          <a:ln>
            <a:solidFill>
              <a:srgbClr val="4A7EBB"/>
            </a:solidFill>
          </a:ln>
          <a:effectLst>
            <a:outerShdw sx="100000" sy="100000" kx="0" ky="0" algn="b" rotWithShape="0" blurRad="0" dist="23040" dir="5400000">
              <a:srgbClr val="000000">
                <a:alpha val="349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73" name="Google Shape;199;p18"/>
          <p:cNvSpPr/>
          <p:nvPr/>
        </p:nvSpPr>
        <p:spPr>
          <a:xfrm>
            <a:off x="7876413" y="2562684"/>
            <a:ext cx="130201" cy="130201"/>
          </a:xfrm>
          <a:prstGeom prst="ellipse">
            <a:avLst/>
          </a:prstGeom>
          <a:gradFill>
            <a:gsLst>
              <a:gs pos="0">
                <a:srgbClr val="3E7FCC"/>
              </a:gs>
              <a:gs pos="100000">
                <a:srgbClr val="A4C1FF"/>
              </a:gs>
            </a:gsLst>
            <a:lin ang="16200038"/>
          </a:gradFill>
          <a:ln>
            <a:solidFill>
              <a:srgbClr val="4A7EBB"/>
            </a:solidFill>
          </a:ln>
          <a:effectLst>
            <a:outerShdw sx="100000" sy="100000" kx="0" ky="0" algn="b" rotWithShape="0" blurRad="0" dist="23040" dir="5400000">
              <a:srgbClr val="000000">
                <a:alpha val="349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74" name="Google Shape;200;p18"/>
          <p:cNvSpPr/>
          <p:nvPr/>
        </p:nvSpPr>
        <p:spPr>
          <a:xfrm>
            <a:off x="8440694" y="2143406"/>
            <a:ext cx="130201" cy="130201"/>
          </a:xfrm>
          <a:prstGeom prst="ellipse">
            <a:avLst/>
          </a:prstGeom>
          <a:gradFill>
            <a:gsLst>
              <a:gs pos="0">
                <a:srgbClr val="3E7FCC"/>
              </a:gs>
              <a:gs pos="100000">
                <a:srgbClr val="A4C1FF"/>
              </a:gs>
            </a:gsLst>
            <a:lin ang="16200038"/>
          </a:gradFill>
          <a:ln>
            <a:solidFill>
              <a:srgbClr val="4A7EBB"/>
            </a:solidFill>
          </a:ln>
          <a:effectLst>
            <a:outerShdw sx="100000" sy="100000" kx="0" ky="0" algn="b" rotWithShape="0" blurRad="0" dist="23040" dir="5400000">
              <a:srgbClr val="000000">
                <a:alpha val="349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75" name="Google Shape;201;p18"/>
          <p:cNvSpPr txBox="1"/>
          <p:nvPr/>
        </p:nvSpPr>
        <p:spPr>
          <a:xfrm>
            <a:off x="6299909" y="3453939"/>
            <a:ext cx="1562451" cy="437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400">
                <a:solidFill>
                  <a:srgbClr val="0047B9"/>
                </a:solidFill>
              </a:defRPr>
            </a:lvl1pPr>
          </a:lstStyle>
          <a:p>
            <a:pPr/>
            <a:r>
              <a:t>y</a:t>
            </a:r>
          </a:p>
        </p:txBody>
      </p:sp>
      <p:sp>
        <p:nvSpPr>
          <p:cNvPr id="276" name="Google Shape;178;p18"/>
          <p:cNvSpPr txBox="1"/>
          <p:nvPr/>
        </p:nvSpPr>
        <p:spPr>
          <a:xfrm>
            <a:off x="601324" y="1970061"/>
            <a:ext cx="1562451" cy="494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2400">
                <a:solidFill>
                  <a:srgbClr val="0047B9"/>
                </a:solidFill>
              </a:defRPr>
            </a:pPr>
            <a:r>
              <a:t>s0</a:t>
            </a:r>
            <a:r>
              <a:rPr baseline="-25000"/>
              <a:t>2</a:t>
            </a:r>
            <a:r>
              <a:t>= 87%</a:t>
            </a:r>
          </a:p>
        </p:txBody>
      </p:sp>
      <p:grpSp>
        <p:nvGrpSpPr>
          <p:cNvPr id="284" name="Google Shape;202;p18"/>
          <p:cNvGrpSpPr/>
          <p:nvPr/>
        </p:nvGrpSpPr>
        <p:grpSpPr>
          <a:xfrm>
            <a:off x="6049920" y="4183572"/>
            <a:ext cx="2985885" cy="1866369"/>
            <a:chOff x="0" y="0"/>
            <a:chExt cx="2985883" cy="1866367"/>
          </a:xfrm>
        </p:grpSpPr>
        <p:grpSp>
          <p:nvGrpSpPr>
            <p:cNvPr id="282" name="Google Shape;203;p18"/>
            <p:cNvGrpSpPr/>
            <p:nvPr/>
          </p:nvGrpSpPr>
          <p:grpSpPr>
            <a:xfrm>
              <a:off x="0" y="195052"/>
              <a:ext cx="2985884" cy="1671316"/>
              <a:chOff x="0" y="0"/>
              <a:chExt cx="2985883" cy="1671315"/>
            </a:xfrm>
          </p:grpSpPr>
          <p:grpSp>
            <p:nvGrpSpPr>
              <p:cNvPr id="280" name="Google Shape;204;p18"/>
              <p:cNvGrpSpPr/>
              <p:nvPr/>
            </p:nvGrpSpPr>
            <p:grpSpPr>
              <a:xfrm>
                <a:off x="1265260" y="-1"/>
                <a:ext cx="1720624" cy="1671317"/>
                <a:chOff x="0" y="0"/>
                <a:chExt cx="1720623" cy="1671314"/>
              </a:xfrm>
            </p:grpSpPr>
            <p:pic>
              <p:nvPicPr>
                <p:cNvPr id="277" name="Google Shape;205;p18" descr="Google Shape;205;p18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rcRect l="61962" t="71037" r="26783" b="0"/>
                <a:stretch>
                  <a:fillRect/>
                </a:stretch>
              </p:blipFill>
              <p:spPr>
                <a:xfrm>
                  <a:off x="0" y="0"/>
                  <a:ext cx="1720624" cy="149933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78" name="Google Shape;206;p18"/>
                <p:cNvSpPr txBox="1"/>
                <p:nvPr/>
              </p:nvSpPr>
              <p:spPr>
                <a:xfrm>
                  <a:off x="235780" y="1337499"/>
                  <a:ext cx="578534" cy="31335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699" tIns="45699" rIns="45699" bIns="45699" numCol="1" anchor="t">
                  <a:spAutoFit/>
                </a:bodyPr>
                <a:lstStyle>
                  <a:lvl1pPr algn="ctr">
                    <a:defRPr sz="1600">
                      <a:solidFill>
                        <a:srgbClr val="0047B9"/>
                      </a:solidFill>
                    </a:defRPr>
                  </a:lvl1pPr>
                </a:lstStyle>
                <a:p>
                  <a:pPr/>
                  <a:r>
                    <a:t>63%</a:t>
                  </a:r>
                </a:p>
              </p:txBody>
            </p:sp>
            <p:sp>
              <p:nvSpPr>
                <p:cNvPr id="279" name="Google Shape;207;p18"/>
                <p:cNvSpPr txBox="1"/>
                <p:nvPr/>
              </p:nvSpPr>
              <p:spPr>
                <a:xfrm>
                  <a:off x="783088" y="1357962"/>
                  <a:ext cx="578262" cy="31335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699" tIns="45699" rIns="45699" bIns="45699" numCol="1" anchor="t">
                  <a:spAutoFit/>
                </a:bodyPr>
                <a:lstStyle>
                  <a:lvl1pPr algn="ctr">
                    <a:defRPr sz="1600">
                      <a:solidFill>
                        <a:srgbClr val="0047B9"/>
                      </a:solidFill>
                    </a:defRPr>
                  </a:lvl1pPr>
                </a:lstStyle>
                <a:p>
                  <a:pPr/>
                  <a:r>
                    <a:t>87%</a:t>
                  </a:r>
                </a:p>
              </p:txBody>
            </p:sp>
          </p:grpSp>
          <p:sp>
            <p:nvSpPr>
              <p:cNvPr id="281" name="Google Shape;208;p18"/>
              <p:cNvSpPr/>
              <p:nvPr/>
            </p:nvSpPr>
            <p:spPr>
              <a:xfrm>
                <a:off x="0" y="550219"/>
                <a:ext cx="829873" cy="8980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735"/>
                    </a:moveTo>
                    <a:lnTo>
                      <a:pt x="867" y="0"/>
                    </a:lnTo>
                    <a:lnTo>
                      <a:pt x="10800" y="9996"/>
                    </a:lnTo>
                    <a:lnTo>
                      <a:pt x="20733" y="0"/>
                    </a:lnTo>
                    <a:lnTo>
                      <a:pt x="21600" y="735"/>
                    </a:lnTo>
                    <a:lnTo>
                      <a:pt x="11599" y="10800"/>
                    </a:lnTo>
                    <a:lnTo>
                      <a:pt x="21600" y="20865"/>
                    </a:lnTo>
                    <a:lnTo>
                      <a:pt x="20733" y="21600"/>
                    </a:lnTo>
                    <a:lnTo>
                      <a:pt x="10800" y="11604"/>
                    </a:lnTo>
                    <a:lnTo>
                      <a:pt x="867" y="21600"/>
                    </a:lnTo>
                    <a:lnTo>
                      <a:pt x="0" y="20865"/>
                    </a:lnTo>
                    <a:lnTo>
                      <a:pt x="10001" y="10800"/>
                    </a:lnTo>
                    <a:close/>
                  </a:path>
                </a:pathLst>
              </a:custGeom>
              <a:solidFill>
                <a:srgbClr val="F32B42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83" name="Google Shape;209;p18"/>
            <p:cNvSpPr txBox="1"/>
            <p:nvPr/>
          </p:nvSpPr>
          <p:spPr>
            <a:xfrm>
              <a:off x="1621213" y="0"/>
              <a:ext cx="855291" cy="3133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>
                <a:defRPr sz="1600">
                  <a:solidFill>
                    <a:srgbClr val="0047B9"/>
                  </a:solidFill>
                </a:defRPr>
              </a:lvl1pPr>
            </a:lstStyle>
            <a:p>
              <a:pPr/>
              <a:r>
                <a:t>p(x|y)</a:t>
              </a:r>
            </a:p>
          </p:txBody>
        </p:sp>
      </p:grpSp>
      <p:sp>
        <p:nvSpPr>
          <p:cNvPr id="285" name="Google Shape;210;p18"/>
          <p:cNvSpPr txBox="1"/>
          <p:nvPr/>
        </p:nvSpPr>
        <p:spPr>
          <a:xfrm>
            <a:off x="571200" y="1277900"/>
            <a:ext cx="1622701" cy="46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000">
                <a:solidFill>
                  <a:srgbClr val="0047B9"/>
                </a:solidFill>
              </a:defRPr>
            </a:lvl1pPr>
          </a:lstStyle>
          <a:p>
            <a:pPr/>
            <a:r>
              <a:t>Oxygenation</a:t>
            </a:r>
          </a:p>
        </p:txBody>
      </p:sp>
      <p:pic>
        <p:nvPicPr>
          <p:cNvPr id="286" name="Google Shape;211;p18" descr="Google Shape;211;p18"/>
          <p:cNvPicPr>
            <a:picLocks noChangeAspect="1"/>
          </p:cNvPicPr>
          <p:nvPr/>
        </p:nvPicPr>
        <p:blipFill>
          <a:blip r:embed="rId4">
            <a:extLst/>
          </a:blip>
          <a:srcRect l="43757" t="0" r="0" b="0"/>
          <a:stretch>
            <a:fillRect/>
          </a:stretch>
        </p:blipFill>
        <p:spPr>
          <a:xfrm>
            <a:off x="862920" y="4751759"/>
            <a:ext cx="1041839" cy="985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Google Shape;212;p18" descr="Google Shape;212;p18"/>
          <p:cNvPicPr>
            <a:picLocks noChangeAspect="1"/>
          </p:cNvPicPr>
          <p:nvPr/>
        </p:nvPicPr>
        <p:blipFill>
          <a:blip r:embed="rId4">
            <a:extLst/>
          </a:blip>
          <a:srcRect l="43757" t="0" r="0" b="0"/>
          <a:stretch>
            <a:fillRect/>
          </a:stretch>
        </p:blipFill>
        <p:spPr>
          <a:xfrm>
            <a:off x="6560219" y="2511034"/>
            <a:ext cx="1041840" cy="985321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Google Shape;213;p18"/>
          <p:cNvSpPr/>
          <p:nvPr/>
        </p:nvSpPr>
        <p:spPr>
          <a:xfrm>
            <a:off x="100650" y="1296975"/>
            <a:ext cx="8942700" cy="2581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9" name="Google Shape;214;p18"/>
          <p:cNvSpPr txBox="1"/>
          <p:nvPr/>
        </p:nvSpPr>
        <p:spPr>
          <a:xfrm>
            <a:off x="872474" y="6380167"/>
            <a:ext cx="7948202" cy="39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900">
                <a:solidFill>
                  <a:srgbClr val="0047B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Adler et al.: “Uncertainty-aware performance assessment of optical cameras with Invertible Neural Networks”, IPCAI 2019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1000" fill="hold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8" grpId="1"/>
      <p:bldP build="whole" bldLvl="1" animBg="1" rev="0" advAuto="0" spid="284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49;p8"/>
          <p:cNvSpPr txBox="1"/>
          <p:nvPr>
            <p:ph type="sldNum" sz="quarter" idx="2"/>
          </p:nvPr>
        </p:nvSpPr>
        <p:spPr>
          <a:xfrm>
            <a:off x="961865" y="679203"/>
            <a:ext cx="166270" cy="213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92" name="Google Shape;220;p19"/>
          <p:cNvSpPr txBox="1"/>
          <p:nvPr>
            <p:ph type="title"/>
          </p:nvPr>
        </p:nvSpPr>
        <p:spPr>
          <a:xfrm>
            <a:off x="1676187" y="148398"/>
            <a:ext cx="5415901" cy="396302"/>
          </a:xfrm>
          <a:prstGeom prst="rect">
            <a:avLst/>
          </a:prstGeom>
        </p:spPr>
        <p:txBody>
          <a:bodyPr/>
          <a:lstStyle>
            <a:lvl1pPr defTabSz="557784">
              <a:defRPr sz="1220"/>
            </a:lvl1pPr>
          </a:lstStyle>
          <a:p>
            <a:pPr/>
            <a:r>
              <a:t>Invertible Neural Networks to recover a posterior probability distribution</a:t>
            </a:r>
          </a:p>
        </p:txBody>
      </p:sp>
      <p:pic>
        <p:nvPicPr>
          <p:cNvPr id="293" name="Google Shape;221;p19" descr="Google Shape;221;p19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7300" y="1361650"/>
            <a:ext cx="8269400" cy="4134700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Google Shape;222;p19"/>
          <p:cNvSpPr txBox="1"/>
          <p:nvPr/>
        </p:nvSpPr>
        <p:spPr>
          <a:xfrm>
            <a:off x="872474" y="6380167"/>
            <a:ext cx="7948202" cy="39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900">
                <a:solidFill>
                  <a:srgbClr val="0047B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Adler et al.: “Uncertainty-aware performance assessment of optical cameras with Invertible Neural Networks”, IPCAI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13;p1"/>
          <p:cNvSpPr txBox="1"/>
          <p:nvPr>
            <p:ph type="sldNum" sz="quarter" idx="2"/>
          </p:nvPr>
        </p:nvSpPr>
        <p:spPr>
          <a:xfrm>
            <a:off x="961865" y="679203"/>
            <a:ext cx="166270" cy="213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97" name="Google Shape;228;p20"/>
          <p:cNvSpPr txBox="1"/>
          <p:nvPr>
            <p:ph type="title" idx="4294967295"/>
          </p:nvPr>
        </p:nvSpPr>
        <p:spPr>
          <a:xfrm>
            <a:off x="1676187" y="234599"/>
            <a:ext cx="5415901" cy="3963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Any open problems?</a:t>
            </a:r>
          </a:p>
        </p:txBody>
      </p:sp>
      <p:grpSp>
        <p:nvGrpSpPr>
          <p:cNvPr id="301" name="Google Shape;229;p20"/>
          <p:cNvGrpSpPr/>
          <p:nvPr/>
        </p:nvGrpSpPr>
        <p:grpSpPr>
          <a:xfrm>
            <a:off x="2334048" y="1822225"/>
            <a:ext cx="3971952" cy="1770605"/>
            <a:chOff x="0" y="0"/>
            <a:chExt cx="3971951" cy="1770604"/>
          </a:xfrm>
        </p:grpSpPr>
        <p:pic>
          <p:nvPicPr>
            <p:cNvPr id="298" name="Google Shape;230;p20" descr="Google Shape;230;p2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4462" t="19328" r="24811" b="53090"/>
            <a:stretch>
              <a:fillRect/>
            </a:stretch>
          </p:blipFill>
          <p:spPr>
            <a:xfrm>
              <a:off x="3023881" y="0"/>
              <a:ext cx="948071" cy="8126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9" name="Google Shape;231;p20"/>
            <p:cNvSpPr/>
            <p:nvPr/>
          </p:nvSpPr>
          <p:spPr>
            <a:xfrm>
              <a:off x="0" y="1640404"/>
              <a:ext cx="130201" cy="130201"/>
            </a:xfrm>
            <a:prstGeom prst="ellipse">
              <a:avLst/>
            </a:prstGeom>
            <a:gradFill flip="none" rotWithShape="1">
              <a:gsLst>
                <a:gs pos="0">
                  <a:srgbClr val="DB0000"/>
                </a:gs>
                <a:gs pos="100000">
                  <a:srgbClr val="540303"/>
                </a:gs>
              </a:gsLst>
              <a:lin ang="5400011" scaled="0"/>
            </a:gradFill>
            <a:ln w="9525" cap="flat">
              <a:solidFill>
                <a:srgbClr val="F85B19"/>
              </a:solidFill>
              <a:prstDash val="solid"/>
              <a:round/>
            </a:ln>
            <a:effectLst>
              <a:outerShdw sx="100000" sy="100000" kx="0" ky="0" algn="b" rotWithShape="0" blurRad="0" dist="23040" dir="5400000">
                <a:srgbClr val="000000">
                  <a:alpha val="349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232;p20"/>
            <p:cNvSpPr/>
            <p:nvPr/>
          </p:nvSpPr>
          <p:spPr>
            <a:xfrm flipV="1">
              <a:off x="111132" y="406372"/>
              <a:ext cx="2912702" cy="125310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05" name="Google Shape;233;p20"/>
          <p:cNvGrpSpPr/>
          <p:nvPr/>
        </p:nvGrpSpPr>
        <p:grpSpPr>
          <a:xfrm>
            <a:off x="2895148" y="3404863"/>
            <a:ext cx="3452452" cy="812625"/>
            <a:chOff x="0" y="0"/>
            <a:chExt cx="3452451" cy="812623"/>
          </a:xfrm>
        </p:grpSpPr>
        <p:pic>
          <p:nvPicPr>
            <p:cNvPr id="302" name="Google Shape;234;p20" descr="Google Shape;234;p2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4391" t="72419" r="24882" b="0"/>
            <a:stretch>
              <a:fillRect/>
            </a:stretch>
          </p:blipFill>
          <p:spPr>
            <a:xfrm>
              <a:off x="2504381" y="0"/>
              <a:ext cx="948071" cy="8126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3" name="Google Shape;235;p20"/>
            <p:cNvSpPr/>
            <p:nvPr/>
          </p:nvSpPr>
          <p:spPr>
            <a:xfrm>
              <a:off x="0" y="341216"/>
              <a:ext cx="130201" cy="130201"/>
            </a:xfrm>
            <a:prstGeom prst="ellipse">
              <a:avLst/>
            </a:prstGeom>
            <a:gradFill flip="none" rotWithShape="1">
              <a:gsLst>
                <a:gs pos="0">
                  <a:srgbClr val="DB0000"/>
                </a:gs>
                <a:gs pos="100000">
                  <a:srgbClr val="540303"/>
                </a:gs>
              </a:gsLst>
              <a:lin ang="5400011" scaled="0"/>
            </a:gradFill>
            <a:ln w="9525" cap="flat">
              <a:solidFill>
                <a:srgbClr val="F85B19"/>
              </a:solidFill>
              <a:prstDash val="solid"/>
              <a:round/>
            </a:ln>
            <a:effectLst>
              <a:outerShdw sx="100000" sy="100000" kx="0" ky="0" algn="b" rotWithShape="0" blurRad="0" dist="23040" dir="5400000">
                <a:srgbClr val="000000">
                  <a:alpha val="349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4" name="Google Shape;236;p20"/>
            <p:cNvSpPr/>
            <p:nvPr/>
          </p:nvSpPr>
          <p:spPr>
            <a:xfrm flipV="1">
              <a:off x="111132" y="406448"/>
              <a:ext cx="2393101" cy="4590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31" name="Google Shape;237;p20"/>
          <p:cNvGrpSpPr/>
          <p:nvPr/>
        </p:nvGrpSpPr>
        <p:grpSpPr>
          <a:xfrm>
            <a:off x="828805" y="2398378"/>
            <a:ext cx="2492551" cy="2300476"/>
            <a:chOff x="0" y="0"/>
            <a:chExt cx="2492550" cy="2300475"/>
          </a:xfrm>
        </p:grpSpPr>
        <p:sp>
          <p:nvSpPr>
            <p:cNvPr id="306" name="Google Shape;238;p20"/>
            <p:cNvSpPr/>
            <p:nvPr/>
          </p:nvSpPr>
          <p:spPr>
            <a:xfrm>
              <a:off x="1604615" y="794313"/>
              <a:ext cx="130201" cy="130201"/>
            </a:xfrm>
            <a:prstGeom prst="ellipse">
              <a:avLst/>
            </a:prstGeom>
            <a:gradFill flip="none" rotWithShape="1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16200038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0" dist="23040" dir="5400000">
                <a:srgbClr val="000000">
                  <a:alpha val="349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7" name="Google Shape;239;p20"/>
            <p:cNvSpPr/>
            <p:nvPr/>
          </p:nvSpPr>
          <p:spPr>
            <a:xfrm>
              <a:off x="1050132" y="1200093"/>
              <a:ext cx="130201" cy="130201"/>
            </a:xfrm>
            <a:prstGeom prst="ellipse">
              <a:avLst/>
            </a:prstGeom>
            <a:gradFill flip="none" rotWithShape="1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16200038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0" dist="23040" dir="5400000">
                <a:srgbClr val="000000">
                  <a:alpha val="349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8" name="Google Shape;240;p20"/>
            <p:cNvSpPr/>
            <p:nvPr/>
          </p:nvSpPr>
          <p:spPr>
            <a:xfrm>
              <a:off x="1015844" y="1124771"/>
              <a:ext cx="130201" cy="130201"/>
            </a:xfrm>
            <a:prstGeom prst="ellipse">
              <a:avLst/>
            </a:prstGeom>
            <a:gradFill flip="none" rotWithShape="1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16200038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0" dist="23040" dir="5400000">
                <a:srgbClr val="000000">
                  <a:alpha val="349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9" name="Google Shape;241;p20"/>
            <p:cNvSpPr/>
            <p:nvPr/>
          </p:nvSpPr>
          <p:spPr>
            <a:xfrm>
              <a:off x="2157793" y="1347689"/>
              <a:ext cx="130201" cy="130201"/>
            </a:xfrm>
            <a:prstGeom prst="ellipse">
              <a:avLst/>
            </a:prstGeom>
            <a:gradFill flip="none" rotWithShape="1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16200038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0" dist="23040" dir="5400000">
                <a:srgbClr val="000000">
                  <a:alpha val="349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0" name="Google Shape;242;p20"/>
            <p:cNvSpPr/>
            <p:nvPr/>
          </p:nvSpPr>
          <p:spPr>
            <a:xfrm>
              <a:off x="1798913" y="1234489"/>
              <a:ext cx="130201" cy="130201"/>
            </a:xfrm>
            <a:prstGeom prst="ellipse">
              <a:avLst/>
            </a:prstGeom>
            <a:gradFill flip="none" rotWithShape="1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16200038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0" dist="23040" dir="5400000">
                <a:srgbClr val="000000">
                  <a:alpha val="349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1" name="Google Shape;243;p20"/>
            <p:cNvSpPr/>
            <p:nvPr/>
          </p:nvSpPr>
          <p:spPr>
            <a:xfrm>
              <a:off x="1235286" y="760353"/>
              <a:ext cx="130201" cy="130201"/>
            </a:xfrm>
            <a:prstGeom prst="ellipse">
              <a:avLst/>
            </a:prstGeom>
            <a:gradFill flip="none" rotWithShape="1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16200038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0" dist="23040" dir="5400000">
                <a:srgbClr val="000000">
                  <a:alpha val="349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2" name="Google Shape;244;p20"/>
            <p:cNvSpPr/>
            <p:nvPr/>
          </p:nvSpPr>
          <p:spPr>
            <a:xfrm>
              <a:off x="2057542" y="956276"/>
              <a:ext cx="130201" cy="130201"/>
            </a:xfrm>
            <a:prstGeom prst="ellipse">
              <a:avLst/>
            </a:prstGeom>
            <a:gradFill flip="none" rotWithShape="1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16200038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0" dist="23040" dir="5400000">
                <a:srgbClr val="000000">
                  <a:alpha val="349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" name="Google Shape;245;p20"/>
            <p:cNvSpPr/>
            <p:nvPr/>
          </p:nvSpPr>
          <p:spPr>
            <a:xfrm>
              <a:off x="1896552" y="1731264"/>
              <a:ext cx="130201" cy="130201"/>
            </a:xfrm>
            <a:prstGeom prst="ellipse">
              <a:avLst/>
            </a:prstGeom>
            <a:gradFill flip="none" rotWithShape="1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16200038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0" dist="23040" dir="5400000">
                <a:srgbClr val="000000">
                  <a:alpha val="349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4" name="Google Shape;246;p20"/>
            <p:cNvSpPr/>
            <p:nvPr/>
          </p:nvSpPr>
          <p:spPr>
            <a:xfrm>
              <a:off x="1375049" y="1371200"/>
              <a:ext cx="130201" cy="130201"/>
            </a:xfrm>
            <a:prstGeom prst="ellipse">
              <a:avLst/>
            </a:prstGeom>
            <a:gradFill flip="none" rotWithShape="1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16200038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0" dist="23040" dir="5400000">
                <a:srgbClr val="000000">
                  <a:alpha val="349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5" name="Google Shape;247;p20"/>
            <p:cNvSpPr/>
            <p:nvPr/>
          </p:nvSpPr>
          <p:spPr>
            <a:xfrm>
              <a:off x="1576858" y="1671181"/>
              <a:ext cx="130201" cy="130201"/>
            </a:xfrm>
            <a:prstGeom prst="ellipse">
              <a:avLst/>
            </a:prstGeom>
            <a:gradFill flip="none" rotWithShape="1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16200038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0" dist="23040" dir="5400000">
                <a:srgbClr val="000000">
                  <a:alpha val="349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6" name="Google Shape;248;p20"/>
            <p:cNvSpPr/>
            <p:nvPr/>
          </p:nvSpPr>
          <p:spPr>
            <a:xfrm>
              <a:off x="2141139" y="1251904"/>
              <a:ext cx="130201" cy="130201"/>
            </a:xfrm>
            <a:prstGeom prst="ellipse">
              <a:avLst/>
            </a:prstGeom>
            <a:gradFill flip="none" rotWithShape="1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16200038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0" dist="23040" dir="5400000">
                <a:srgbClr val="000000">
                  <a:alpha val="349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7" name="Google Shape;249;p20"/>
            <p:cNvSpPr/>
            <p:nvPr/>
          </p:nvSpPr>
          <p:spPr>
            <a:xfrm>
              <a:off x="1527449" y="1523600"/>
              <a:ext cx="130201" cy="130201"/>
            </a:xfrm>
            <a:prstGeom prst="ellipse">
              <a:avLst/>
            </a:prstGeom>
            <a:gradFill flip="none" rotWithShape="1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16200038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0" dist="23040" dir="5400000">
                <a:srgbClr val="000000">
                  <a:alpha val="349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8" name="Google Shape;250;p20"/>
            <p:cNvSpPr/>
            <p:nvPr/>
          </p:nvSpPr>
          <p:spPr>
            <a:xfrm>
              <a:off x="1410074" y="2170275"/>
              <a:ext cx="130201" cy="130201"/>
            </a:xfrm>
            <a:prstGeom prst="ellipse">
              <a:avLst/>
            </a:prstGeom>
            <a:gradFill flip="none" rotWithShape="1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16200038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0" dist="23040" dir="5400000">
                <a:srgbClr val="000000">
                  <a:alpha val="349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9" name="Google Shape;251;p20"/>
            <p:cNvSpPr/>
            <p:nvPr/>
          </p:nvSpPr>
          <p:spPr>
            <a:xfrm>
              <a:off x="717174" y="461725"/>
              <a:ext cx="130201" cy="130201"/>
            </a:xfrm>
            <a:prstGeom prst="ellipse">
              <a:avLst/>
            </a:prstGeom>
            <a:gradFill flip="none" rotWithShape="1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16200038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0" dist="23040" dir="5400000">
                <a:srgbClr val="000000">
                  <a:alpha val="349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0" name="Google Shape;252;p20"/>
            <p:cNvSpPr/>
            <p:nvPr/>
          </p:nvSpPr>
          <p:spPr>
            <a:xfrm>
              <a:off x="592299" y="1423125"/>
              <a:ext cx="130201" cy="130201"/>
            </a:xfrm>
            <a:prstGeom prst="ellipse">
              <a:avLst/>
            </a:prstGeom>
            <a:gradFill flip="none" rotWithShape="1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16200038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0" dist="23040" dir="5400000">
                <a:srgbClr val="000000">
                  <a:alpha val="349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1" name="Google Shape;253;p20"/>
            <p:cNvSpPr/>
            <p:nvPr/>
          </p:nvSpPr>
          <p:spPr>
            <a:xfrm>
              <a:off x="1446674" y="175525"/>
              <a:ext cx="130201" cy="130201"/>
            </a:xfrm>
            <a:prstGeom prst="ellipse">
              <a:avLst/>
            </a:prstGeom>
            <a:gradFill flip="none" rotWithShape="1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16200038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0" dist="23040" dir="5400000">
                <a:srgbClr val="000000">
                  <a:alpha val="349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2" name="Google Shape;254;p20"/>
            <p:cNvSpPr/>
            <p:nvPr/>
          </p:nvSpPr>
          <p:spPr>
            <a:xfrm>
              <a:off x="1279862" y="1731275"/>
              <a:ext cx="130201" cy="130201"/>
            </a:xfrm>
            <a:prstGeom prst="ellipse">
              <a:avLst/>
            </a:prstGeom>
            <a:gradFill flip="none" rotWithShape="1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16200038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0" dist="23040" dir="5400000">
                <a:srgbClr val="000000">
                  <a:alpha val="349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3" name="Google Shape;255;p20"/>
            <p:cNvSpPr/>
            <p:nvPr/>
          </p:nvSpPr>
          <p:spPr>
            <a:xfrm>
              <a:off x="982849" y="1676000"/>
              <a:ext cx="130201" cy="130201"/>
            </a:xfrm>
            <a:prstGeom prst="ellipse">
              <a:avLst/>
            </a:prstGeom>
            <a:gradFill flip="none" rotWithShape="1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16200038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0" dist="23040" dir="5400000">
                <a:srgbClr val="000000">
                  <a:alpha val="349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4" name="Google Shape;256;p20"/>
            <p:cNvSpPr/>
            <p:nvPr/>
          </p:nvSpPr>
          <p:spPr>
            <a:xfrm>
              <a:off x="1015850" y="0"/>
              <a:ext cx="130201" cy="130201"/>
            </a:xfrm>
            <a:prstGeom prst="ellipse">
              <a:avLst/>
            </a:prstGeom>
            <a:gradFill flip="none" rotWithShape="1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16200038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0" dist="23040" dir="5400000">
                <a:srgbClr val="000000">
                  <a:alpha val="349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5" name="Google Shape;257;p20"/>
            <p:cNvSpPr/>
            <p:nvPr/>
          </p:nvSpPr>
          <p:spPr>
            <a:xfrm>
              <a:off x="2362349" y="737250"/>
              <a:ext cx="130201" cy="130201"/>
            </a:xfrm>
            <a:prstGeom prst="ellipse">
              <a:avLst/>
            </a:prstGeom>
            <a:gradFill flip="none" rotWithShape="1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16200038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0" dist="23040" dir="5400000">
                <a:srgbClr val="000000">
                  <a:alpha val="349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6" name="Google Shape;258;p20"/>
            <p:cNvSpPr/>
            <p:nvPr/>
          </p:nvSpPr>
          <p:spPr>
            <a:xfrm>
              <a:off x="347774" y="1801375"/>
              <a:ext cx="130201" cy="130201"/>
            </a:xfrm>
            <a:prstGeom prst="ellipse">
              <a:avLst/>
            </a:prstGeom>
            <a:gradFill flip="none" rotWithShape="1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16200038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0" dist="23040" dir="5400000">
                <a:srgbClr val="000000">
                  <a:alpha val="349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7" name="Google Shape;259;p20"/>
            <p:cNvSpPr/>
            <p:nvPr/>
          </p:nvSpPr>
          <p:spPr>
            <a:xfrm>
              <a:off x="1929125" y="302250"/>
              <a:ext cx="130201" cy="130201"/>
            </a:xfrm>
            <a:prstGeom prst="ellipse">
              <a:avLst/>
            </a:prstGeom>
            <a:gradFill flip="none" rotWithShape="1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16200038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0" dist="23040" dir="5400000">
                <a:srgbClr val="000000">
                  <a:alpha val="349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8" name="Google Shape;260;p20"/>
            <p:cNvSpPr/>
            <p:nvPr/>
          </p:nvSpPr>
          <p:spPr>
            <a:xfrm>
              <a:off x="-1" y="432450"/>
              <a:ext cx="130201" cy="130201"/>
            </a:xfrm>
            <a:prstGeom prst="ellipse">
              <a:avLst/>
            </a:prstGeom>
            <a:gradFill flip="none" rotWithShape="1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16200038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0" dist="23040" dir="5400000">
                <a:srgbClr val="000000">
                  <a:alpha val="349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9" name="Google Shape;261;p20"/>
            <p:cNvSpPr/>
            <p:nvPr/>
          </p:nvSpPr>
          <p:spPr>
            <a:xfrm>
              <a:off x="1279874" y="1194450"/>
              <a:ext cx="130201" cy="130201"/>
            </a:xfrm>
            <a:prstGeom prst="ellipse">
              <a:avLst/>
            </a:prstGeom>
            <a:gradFill flip="none" rotWithShape="1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16200038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0" dist="23040" dir="5400000">
                <a:srgbClr val="000000">
                  <a:alpha val="349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0" name="Google Shape;262;p20"/>
            <p:cNvSpPr/>
            <p:nvPr/>
          </p:nvSpPr>
          <p:spPr>
            <a:xfrm>
              <a:off x="869825" y="2170275"/>
              <a:ext cx="130201" cy="130201"/>
            </a:xfrm>
            <a:prstGeom prst="ellipse">
              <a:avLst/>
            </a:prstGeom>
            <a:gradFill flip="none" rotWithShape="1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16200038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0" dist="23040" dir="5400000">
                <a:srgbClr val="000000">
                  <a:alpha val="349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35" name="Google Shape;263;p20"/>
          <p:cNvGrpSpPr/>
          <p:nvPr/>
        </p:nvGrpSpPr>
        <p:grpSpPr>
          <a:xfrm>
            <a:off x="2563623" y="5038039"/>
            <a:ext cx="3828553" cy="1034222"/>
            <a:chOff x="0" y="0"/>
            <a:chExt cx="3828552" cy="1034221"/>
          </a:xfrm>
        </p:grpSpPr>
        <p:sp>
          <p:nvSpPr>
            <p:cNvPr id="332" name="Google Shape;264;p20"/>
            <p:cNvSpPr/>
            <p:nvPr/>
          </p:nvSpPr>
          <p:spPr>
            <a:xfrm>
              <a:off x="0" y="801015"/>
              <a:ext cx="130200" cy="130201"/>
            </a:xfrm>
            <a:prstGeom prst="ellipse">
              <a:avLst/>
            </a:prstGeom>
            <a:gradFill flip="none" rotWithShape="1">
              <a:gsLst>
                <a:gs pos="0">
                  <a:srgbClr val="DB0000"/>
                </a:gs>
                <a:gs pos="100000">
                  <a:srgbClr val="540303"/>
                </a:gs>
              </a:gsLst>
              <a:lin ang="5400011" scaled="0"/>
            </a:gradFill>
            <a:ln w="9525" cap="flat">
              <a:solidFill>
                <a:srgbClr val="F85B19"/>
              </a:solidFill>
              <a:prstDash val="solid"/>
              <a:round/>
            </a:ln>
            <a:effectLst>
              <a:outerShdw sx="100000" sy="100000" kx="0" ky="0" algn="b" rotWithShape="0" blurRad="0" dist="23040" dir="5400000">
                <a:srgbClr val="000000">
                  <a:alpha val="349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" name="Google Shape;265;p20"/>
            <p:cNvSpPr txBox="1"/>
            <p:nvPr/>
          </p:nvSpPr>
          <p:spPr>
            <a:xfrm>
              <a:off x="3242052" y="-1"/>
              <a:ext cx="586501" cy="1034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6000"/>
              </a:lvl1pPr>
            </a:lstStyle>
            <a:p>
              <a:pPr/>
              <a:r>
                <a:t>?</a:t>
              </a:r>
            </a:p>
          </p:txBody>
        </p:sp>
        <p:sp>
          <p:nvSpPr>
            <p:cNvPr id="334" name="Google Shape;266;p20"/>
            <p:cNvSpPr/>
            <p:nvPr/>
          </p:nvSpPr>
          <p:spPr>
            <a:xfrm flipV="1">
              <a:off x="130200" y="517215"/>
              <a:ext cx="3111901" cy="34890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38" name="Google Shape;267;p20"/>
          <p:cNvGrpSpPr/>
          <p:nvPr/>
        </p:nvGrpSpPr>
        <p:grpSpPr>
          <a:xfrm>
            <a:off x="7640980" y="1200299"/>
            <a:ext cx="1355395" cy="380235"/>
            <a:chOff x="0" y="0"/>
            <a:chExt cx="1355394" cy="380233"/>
          </a:xfrm>
        </p:grpSpPr>
        <p:sp>
          <p:nvSpPr>
            <p:cNvPr id="336" name="Google Shape;268;p20"/>
            <p:cNvSpPr/>
            <p:nvPr/>
          </p:nvSpPr>
          <p:spPr>
            <a:xfrm>
              <a:off x="0" y="141752"/>
              <a:ext cx="130200" cy="130201"/>
            </a:xfrm>
            <a:prstGeom prst="ellipse">
              <a:avLst/>
            </a:prstGeom>
            <a:gradFill flip="none" rotWithShape="1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16200038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0" dist="23040" dir="5400000">
                <a:srgbClr val="000000">
                  <a:alpha val="349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" name="Google Shape;269;p20"/>
            <p:cNvSpPr txBox="1"/>
            <p:nvPr/>
          </p:nvSpPr>
          <p:spPr>
            <a:xfrm>
              <a:off x="130193" y="0"/>
              <a:ext cx="1225202" cy="3802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/>
            </a:lstStyle>
            <a:p>
              <a:pPr/>
              <a:r>
                <a:t>Training data</a:t>
              </a:r>
            </a:p>
          </p:txBody>
        </p:sp>
      </p:grpSp>
      <p:grpSp>
        <p:nvGrpSpPr>
          <p:cNvPr id="341" name="Google Shape;270;p20"/>
          <p:cNvGrpSpPr/>
          <p:nvPr/>
        </p:nvGrpSpPr>
        <p:grpSpPr>
          <a:xfrm>
            <a:off x="7640973" y="1521825"/>
            <a:ext cx="1355403" cy="380234"/>
            <a:chOff x="0" y="0"/>
            <a:chExt cx="1355402" cy="380233"/>
          </a:xfrm>
        </p:grpSpPr>
        <p:sp>
          <p:nvSpPr>
            <p:cNvPr id="339" name="Google Shape;271;p20"/>
            <p:cNvSpPr txBox="1"/>
            <p:nvPr/>
          </p:nvSpPr>
          <p:spPr>
            <a:xfrm>
              <a:off x="448802" y="0"/>
              <a:ext cx="906601" cy="3802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/>
            </a:lstStyle>
            <a:p>
              <a:pPr/>
              <a:r>
                <a:t>Test data</a:t>
              </a:r>
            </a:p>
          </p:txBody>
        </p:sp>
        <p:sp>
          <p:nvSpPr>
            <p:cNvPr id="340" name="Google Shape;272;p20"/>
            <p:cNvSpPr/>
            <p:nvPr/>
          </p:nvSpPr>
          <p:spPr>
            <a:xfrm>
              <a:off x="0" y="141754"/>
              <a:ext cx="130200" cy="130201"/>
            </a:xfrm>
            <a:prstGeom prst="ellipse">
              <a:avLst/>
            </a:prstGeom>
            <a:gradFill flip="none" rotWithShape="1">
              <a:gsLst>
                <a:gs pos="0">
                  <a:srgbClr val="DB0000"/>
                </a:gs>
                <a:gs pos="100000">
                  <a:srgbClr val="540303"/>
                </a:gs>
              </a:gsLst>
              <a:lin ang="5400011" scaled="0"/>
            </a:gradFill>
            <a:ln w="9525" cap="flat">
              <a:solidFill>
                <a:srgbClr val="F85B19"/>
              </a:solidFill>
              <a:prstDash val="solid"/>
              <a:round/>
            </a:ln>
            <a:effectLst>
              <a:outerShdw sx="100000" sy="100000" kx="0" ky="0" algn="b" rotWithShape="0" blurRad="0" dist="23040" dir="5400000">
                <a:srgbClr val="000000">
                  <a:alpha val="349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42" name="Google Shape;273;p20"/>
          <p:cNvSpPr/>
          <p:nvPr/>
        </p:nvSpPr>
        <p:spPr>
          <a:xfrm>
            <a:off x="8199" y="1052699"/>
            <a:ext cx="9144001" cy="4020001"/>
          </a:xfrm>
          <a:prstGeom prst="rect">
            <a:avLst/>
          </a:prstGeom>
          <a:solidFill>
            <a:srgbClr val="FFFFFF">
              <a:alpha val="5922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45" name="Google Shape;274;p20"/>
          <p:cNvGrpSpPr/>
          <p:nvPr/>
        </p:nvGrpSpPr>
        <p:grpSpPr>
          <a:xfrm>
            <a:off x="2611124" y="2446073"/>
            <a:ext cx="3546027" cy="1800001"/>
            <a:chOff x="0" y="0"/>
            <a:chExt cx="3546025" cy="1800000"/>
          </a:xfrm>
        </p:grpSpPr>
        <p:sp>
          <p:nvSpPr>
            <p:cNvPr id="343" name="Google Shape;275;p20"/>
            <p:cNvSpPr/>
            <p:nvPr/>
          </p:nvSpPr>
          <p:spPr>
            <a:xfrm>
              <a:off x="24" y="0"/>
              <a:ext cx="3546002" cy="1800001"/>
            </a:xfrm>
            <a:prstGeom prst="roundRect">
              <a:avLst>
                <a:gd name="adj" fmla="val 16667"/>
              </a:avLst>
            </a:prstGeom>
            <a:solidFill>
              <a:srgbClr val="EEECE1"/>
            </a:solidFill>
            <a:ln w="9525" cap="flat">
              <a:solidFill>
                <a:srgbClr val="1F49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4" name="Google Shape;276;p20"/>
            <p:cNvSpPr txBox="1"/>
            <p:nvPr/>
          </p:nvSpPr>
          <p:spPr>
            <a:xfrm>
              <a:off x="-1" y="545101"/>
              <a:ext cx="3546002" cy="758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sz="2000"/>
              </a:lvl1pPr>
            </a:lstStyle>
            <a:p>
              <a:pPr/>
              <a:r>
                <a:t>No performance guarantees on outliers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2" grpId="7"/>
      <p:bldP build="whole" bldLvl="1" animBg="1" rev="0" advAuto="0" spid="331" grpId="1"/>
      <p:bldP build="whole" bldLvl="1" animBg="1" rev="0" advAuto="0" spid="305" grpId="5"/>
      <p:bldP build="whole" bldLvl="1" animBg="1" rev="0" advAuto="0" spid="341" grpId="3"/>
      <p:bldP build="whole" bldLvl="1" animBg="1" rev="0" advAuto="0" spid="338" grpId="2"/>
      <p:bldP build="whole" bldLvl="1" animBg="1" rev="0" advAuto="0" spid="301" grpId="4"/>
      <p:bldP build="whole" bldLvl="1" animBg="1" rev="0" advAuto="0" spid="335" grpId="6"/>
      <p:bldP build="whole" bldLvl="1" animBg="1" rev="0" advAuto="0" spid="345" grpId="8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13;p1"/>
          <p:cNvSpPr txBox="1"/>
          <p:nvPr>
            <p:ph type="sldNum" sz="quarter" idx="2"/>
          </p:nvPr>
        </p:nvSpPr>
        <p:spPr>
          <a:xfrm>
            <a:off x="961865" y="679203"/>
            <a:ext cx="166270" cy="213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48" name="Google Shape;282;p21" descr="Google Shape;282;p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2046825"/>
            <a:ext cx="8839207" cy="2946403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Google Shape;283;p21"/>
          <p:cNvSpPr txBox="1"/>
          <p:nvPr/>
        </p:nvSpPr>
        <p:spPr>
          <a:xfrm>
            <a:off x="1721911" y="223789"/>
            <a:ext cx="5324452" cy="667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b="1" sz="2000">
                <a:solidFill>
                  <a:srgbClr val="FFFFFF"/>
                </a:solidFill>
              </a:defRPr>
            </a:pPr>
            <a:r>
              <a:t>Multi stage workflow:</a:t>
            </a:r>
          </a:p>
          <a:p>
            <a:pPr>
              <a:defRPr b="1" sz="2000">
                <a:solidFill>
                  <a:srgbClr val="FFFFFF"/>
                </a:solidFill>
              </a:defRPr>
            </a:pPr>
            <a:r>
              <a:t>Out of distribution detection</a:t>
            </a:r>
          </a:p>
        </p:txBody>
      </p:sp>
      <p:sp>
        <p:nvSpPr>
          <p:cNvPr id="350" name="Google Shape;284;p21"/>
          <p:cNvSpPr/>
          <p:nvPr/>
        </p:nvSpPr>
        <p:spPr>
          <a:xfrm>
            <a:off x="5460524" y="1871524"/>
            <a:ext cx="1545001" cy="3297001"/>
          </a:xfrm>
          <a:prstGeom prst="rect">
            <a:avLst/>
          </a:prstGeom>
          <a:ln w="19050">
            <a:solidFill>
              <a:srgbClr val="1F497D"/>
            </a:solidFill>
            <a:prstDash val="dot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1" name="Google Shape;285;p21"/>
          <p:cNvSpPr/>
          <p:nvPr/>
        </p:nvSpPr>
        <p:spPr>
          <a:xfrm>
            <a:off x="4045725" y="1871524"/>
            <a:ext cx="1414801" cy="3297001"/>
          </a:xfrm>
          <a:prstGeom prst="rect">
            <a:avLst/>
          </a:prstGeom>
          <a:ln w="19050">
            <a:solidFill>
              <a:srgbClr val="1F497D"/>
            </a:solidFill>
            <a:prstDash val="dot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2" name="Google Shape;286;p21"/>
          <p:cNvSpPr txBox="1"/>
          <p:nvPr/>
        </p:nvSpPr>
        <p:spPr>
          <a:xfrm>
            <a:off x="1881149" y="5624674"/>
            <a:ext cx="5381702" cy="466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2000"/>
            </a:lvl1pPr>
          </a:lstStyle>
          <a:p>
            <a:pPr/>
            <a:r>
              <a:t>Key requirement: Unsupervised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" dur="1000" fill="hold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1" grpId="3"/>
      <p:bldP build="whole" bldLvl="1" animBg="1" rev="0" advAuto="0" spid="352" grpId="4"/>
      <p:bldP build="whole" bldLvl="1" animBg="1" rev="0" advAuto="0" spid="350" grpId="1"/>
      <p:bldP build="whole" bldLvl="1" animBg="1" rev="0" advAuto="0" spid="350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13;p1"/>
          <p:cNvSpPr txBox="1"/>
          <p:nvPr>
            <p:ph type="sldNum" sz="quarter" idx="2"/>
          </p:nvPr>
        </p:nvSpPr>
        <p:spPr>
          <a:xfrm>
            <a:off x="961865" y="679203"/>
            <a:ext cx="166270" cy="2132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55" name="Google Shape;292;p22" descr="Google Shape;292;p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5700" y="2437850"/>
            <a:ext cx="5342924" cy="2956500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Google Shape;293;p22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Ensemble approach to OoD</a:t>
            </a:r>
          </a:p>
        </p:txBody>
      </p:sp>
      <p:sp>
        <p:nvSpPr>
          <p:cNvPr id="357" name="Google Shape;294;p22"/>
          <p:cNvSpPr/>
          <p:nvPr/>
        </p:nvSpPr>
        <p:spPr>
          <a:xfrm>
            <a:off x="4506898" y="4712480"/>
            <a:ext cx="130201" cy="130201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lin ang="5400011"/>
          </a:gradFill>
          <a:ln>
            <a:solidFill>
              <a:srgbClr val="F85B19"/>
            </a:solidFill>
          </a:ln>
          <a:effectLst>
            <a:outerShdw sx="100000" sy="100000" kx="0" ky="0" algn="b" rotWithShape="0" blurRad="0" dist="23040" dir="5400000">
              <a:srgbClr val="000000">
                <a:alpha val="349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8" name="Google Shape;295;p22"/>
          <p:cNvSpPr/>
          <p:nvPr/>
        </p:nvSpPr>
        <p:spPr>
          <a:xfrm>
            <a:off x="6914025" y="1360524"/>
            <a:ext cx="252301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9" name="Google Shape;296;p22"/>
          <p:cNvSpPr txBox="1"/>
          <p:nvPr/>
        </p:nvSpPr>
        <p:spPr>
          <a:xfrm>
            <a:off x="7278650" y="1153675"/>
            <a:ext cx="1651801" cy="380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/>
            <a:r>
              <a:t>Linear classifiers</a:t>
            </a:r>
          </a:p>
        </p:txBody>
      </p:sp>
      <p:grpSp>
        <p:nvGrpSpPr>
          <p:cNvPr id="362" name="Google Shape;297;p22"/>
          <p:cNvGrpSpPr/>
          <p:nvPr/>
        </p:nvGrpSpPr>
        <p:grpSpPr>
          <a:xfrm>
            <a:off x="4618030" y="4823612"/>
            <a:ext cx="4669645" cy="1134122"/>
            <a:chOff x="0" y="0"/>
            <a:chExt cx="4669643" cy="1134121"/>
          </a:xfrm>
        </p:grpSpPr>
        <p:sp>
          <p:nvSpPr>
            <p:cNvPr id="360" name="Google Shape;298;p22"/>
            <p:cNvSpPr txBox="1"/>
            <p:nvPr/>
          </p:nvSpPr>
          <p:spPr>
            <a:xfrm>
              <a:off x="1123643" y="753887"/>
              <a:ext cx="3546002" cy="3802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/>
              <a:r>
                <a:t>Variance in class prediction</a:t>
              </a:r>
            </a:p>
          </p:txBody>
        </p:sp>
        <p:sp>
          <p:nvSpPr>
            <p:cNvPr id="361" name="Google Shape;299;p22"/>
            <p:cNvSpPr/>
            <p:nvPr/>
          </p:nvSpPr>
          <p:spPr>
            <a:xfrm>
              <a:off x="0" y="-1"/>
              <a:ext cx="1123500" cy="960602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2" grpId="2"/>
      <p:bldP build="whole" bldLvl="1" animBg="1" rev="0" advAuto="0" spid="357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CCDBF1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